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1"/>
  </p:notesMasterIdLst>
  <p:sldIdLst>
    <p:sldId id="291" r:id="rId2"/>
    <p:sldId id="272" r:id="rId3"/>
    <p:sldId id="257" r:id="rId4"/>
    <p:sldId id="259" r:id="rId5"/>
    <p:sldId id="258" r:id="rId6"/>
    <p:sldId id="260" r:id="rId7"/>
    <p:sldId id="261" r:id="rId8"/>
    <p:sldId id="263" r:id="rId9"/>
    <p:sldId id="266" r:id="rId10"/>
    <p:sldId id="265" r:id="rId11"/>
    <p:sldId id="267" r:id="rId12"/>
    <p:sldId id="268" r:id="rId13"/>
    <p:sldId id="269" r:id="rId14"/>
    <p:sldId id="264" r:id="rId15"/>
    <p:sldId id="270" r:id="rId16"/>
    <p:sldId id="294" r:id="rId17"/>
    <p:sldId id="271" r:id="rId18"/>
    <p:sldId id="275" r:id="rId19"/>
    <p:sldId id="273" r:id="rId20"/>
    <p:sldId id="300" r:id="rId21"/>
    <p:sldId id="301" r:id="rId22"/>
    <p:sldId id="297" r:id="rId23"/>
    <p:sldId id="302" r:id="rId24"/>
    <p:sldId id="303" r:id="rId25"/>
    <p:sldId id="295" r:id="rId26"/>
    <p:sldId id="299" r:id="rId27"/>
    <p:sldId id="304" r:id="rId28"/>
    <p:sldId id="298" r:id="rId29"/>
    <p:sldId id="296" r:id="rId30"/>
    <p:sldId id="305" r:id="rId31"/>
    <p:sldId id="310" r:id="rId32"/>
    <p:sldId id="311" r:id="rId33"/>
    <p:sldId id="309" r:id="rId34"/>
    <p:sldId id="312" r:id="rId35"/>
    <p:sldId id="306" r:id="rId36"/>
    <p:sldId id="307" r:id="rId37"/>
    <p:sldId id="313" r:id="rId38"/>
    <p:sldId id="308" r:id="rId39"/>
    <p:sldId id="314" r:id="rId4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1pPr>
    <a:lvl2pPr marL="0" marR="0" indent="228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2pPr>
    <a:lvl3pPr marL="0" marR="0" indent="457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3pPr>
    <a:lvl4pPr marL="0" marR="0" indent="685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4pPr>
    <a:lvl5pPr marL="0" marR="0" indent="9144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5pPr>
    <a:lvl6pPr marL="0" marR="0" indent="11430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6pPr>
    <a:lvl7pPr marL="0" marR="0" indent="1371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7pPr>
    <a:lvl8pPr marL="0" marR="0" indent="1600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8pPr>
    <a:lvl9pPr marL="0" marR="0" indent="1828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53231" autoAdjust="0"/>
  </p:normalViewPr>
  <p:slideViewPr>
    <p:cSldViewPr snapToGrid="0">
      <p:cViewPr varScale="1">
        <p:scale>
          <a:sx n="30" d="100"/>
          <a:sy n="30" d="100"/>
        </p:scale>
        <p:origin x="2598" y="10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 name="Shape 71"/>
          <p:cNvSpPr>
            <a:spLocks noGrp="1" noRot="1" noChangeAspect="1"/>
          </p:cNvSpPr>
          <p:nvPr>
            <p:ph type="sldImg"/>
          </p:nvPr>
        </p:nvSpPr>
        <p:spPr>
          <a:xfrm>
            <a:off x="1143000" y="685800"/>
            <a:ext cx="4572000" cy="3429000"/>
          </a:xfrm>
          <a:prstGeom prst="rect">
            <a:avLst/>
          </a:prstGeom>
        </p:spPr>
        <p:txBody>
          <a:bodyPr/>
          <a:lstStyle/>
          <a:p>
            <a:endParaRPr/>
          </a:p>
        </p:txBody>
      </p:sp>
      <p:sp>
        <p:nvSpPr>
          <p:cNvPr id="72" name="Shape 7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Alpha and beta,</a:t>
            </a:r>
          </a:p>
          <a:p>
            <a:r>
              <a:rPr lang="en-US" dirty="0"/>
              <a:t>Question is not answered</a:t>
            </a:r>
          </a:p>
          <a:p>
            <a:r>
              <a:rPr lang="en-US" dirty="0"/>
              <a:t>Rule of conversation</a:t>
            </a:r>
          </a:p>
          <a:p>
            <a:r>
              <a:rPr lang="en-US" dirty="0"/>
              <a:t>Cancel call if prospect want to ask and lead.</a:t>
            </a:r>
          </a:p>
          <a:p>
            <a:r>
              <a:rPr lang="en-US" dirty="0"/>
              <a:t>If prospect is leading the call you will never close it</a:t>
            </a:r>
            <a:endParaRPr lang="en-FI" dirty="0"/>
          </a:p>
        </p:txBody>
      </p:sp>
    </p:spTree>
    <p:extLst>
      <p:ext uri="{BB962C8B-B14F-4D97-AF65-F5344CB8AC3E}">
        <p14:creationId xmlns:p14="http://schemas.microsoft.com/office/powerpoint/2010/main" val="531469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FI" dirty="0"/>
          </a:p>
        </p:txBody>
      </p:sp>
    </p:spTree>
    <p:extLst>
      <p:ext uri="{BB962C8B-B14F-4D97-AF65-F5344CB8AC3E}">
        <p14:creationId xmlns:p14="http://schemas.microsoft.com/office/powerpoint/2010/main" val="3800037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FI" dirty="0"/>
          </a:p>
        </p:txBody>
      </p:sp>
    </p:spTree>
    <p:extLst>
      <p:ext uri="{BB962C8B-B14F-4D97-AF65-F5344CB8AC3E}">
        <p14:creationId xmlns:p14="http://schemas.microsoft.com/office/powerpoint/2010/main" val="15289411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FI" dirty="0"/>
          </a:p>
        </p:txBody>
      </p:sp>
    </p:spTree>
    <p:extLst>
      <p:ext uri="{BB962C8B-B14F-4D97-AF65-F5344CB8AC3E}">
        <p14:creationId xmlns:p14="http://schemas.microsoft.com/office/powerpoint/2010/main" val="21124807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0">
              <a:spcBef>
                <a:spcPts val="0"/>
              </a:spcBef>
              <a:spcAft>
                <a:spcPts val="0"/>
              </a:spcAft>
            </a:pPr>
            <a:r>
              <a:rPr lang="ar-JO" sz="1800" b="0" i="0" u="none" strike="noStrike" dirty="0">
                <a:solidFill>
                  <a:schemeClr val="bg2"/>
                </a:solidFill>
                <a:effectLst/>
                <a:latin typeface="Arial" panose="020B0604020202020204" pitchFamily="34" charset="0"/>
              </a:rPr>
              <a:t>حسب خبرتي في المبيعات الشخص الذي لا يشتري من المكالمة الاولى نادرا ما يشتري فيما بعد وإذا اشترى وسيكون المجهود المطلوب لإقناعه ثلاث اضعاف اقناع زبون جديد</a:t>
            </a:r>
            <a:endParaRPr lang="ar-JO" b="0" dirty="0">
              <a:solidFill>
                <a:schemeClr val="bg2"/>
              </a:solidFill>
              <a:effectLst/>
            </a:endParaRPr>
          </a:p>
          <a:p>
            <a:pPr algn="r" rtl="0">
              <a:spcBef>
                <a:spcPts val="0"/>
              </a:spcBef>
              <a:spcAft>
                <a:spcPts val="0"/>
              </a:spcAft>
            </a:pPr>
            <a:r>
              <a:rPr lang="ar-JO" sz="1800" b="0" i="0" u="none" strike="noStrike" dirty="0">
                <a:solidFill>
                  <a:schemeClr val="bg2"/>
                </a:solidFill>
                <a:effectLst/>
                <a:latin typeface="Arial" panose="020B0604020202020204" pitchFamily="34" charset="0"/>
              </a:rPr>
              <a:t> عند انتهاء المكالمة مع الزبون لا تحاول الرجوع اليه وابحث عن زبون جديد إذا رجع فهذا شيء رائع واذا لم يرجع فقد نسينا </a:t>
            </a:r>
            <a:endParaRPr lang="ar-JO" b="0" dirty="0">
              <a:solidFill>
                <a:schemeClr val="bg2"/>
              </a:solidFill>
              <a:effectLst/>
            </a:endParaRPr>
          </a:p>
          <a:p>
            <a:pPr algn="r" rtl="0">
              <a:spcBef>
                <a:spcPts val="0"/>
              </a:spcBef>
              <a:spcAft>
                <a:spcPts val="0"/>
              </a:spcAft>
            </a:pPr>
            <a:r>
              <a:rPr lang="ar-JO" sz="1800" b="0" i="0" u="none" strike="noStrike" dirty="0">
                <a:solidFill>
                  <a:schemeClr val="bg2"/>
                </a:solidFill>
                <a:effectLst/>
                <a:latin typeface="Arial" panose="020B0604020202020204" pitchFamily="34" charset="0"/>
              </a:rPr>
              <a:t>الزبون الذي يعارض يضيع تخفيض بقيمة 50% اثناء المكالمه لا اعتقد انه سيعود إليك ليشترى بالسعر الكامل </a:t>
            </a:r>
            <a:endParaRPr lang="ar-JO" b="0" dirty="0">
              <a:solidFill>
                <a:schemeClr val="bg2"/>
              </a:solidFill>
              <a:effectLst/>
            </a:endParaRPr>
          </a:p>
          <a:p>
            <a:br>
              <a:rPr lang="ar-JO" dirty="0">
                <a:solidFill>
                  <a:schemeClr val="bg2"/>
                </a:solidFill>
              </a:rPr>
            </a:br>
            <a:endParaRPr lang="en-FI" dirty="0">
              <a:solidFill>
                <a:schemeClr val="bg2"/>
              </a:solidFill>
            </a:endParaRPr>
          </a:p>
        </p:txBody>
      </p:sp>
    </p:spTree>
    <p:extLst>
      <p:ext uri="{BB962C8B-B14F-4D97-AF65-F5344CB8AC3E}">
        <p14:creationId xmlns:p14="http://schemas.microsoft.com/office/powerpoint/2010/main" val="26375690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FI" dirty="0"/>
          </a:p>
        </p:txBody>
      </p:sp>
    </p:spTree>
    <p:extLst>
      <p:ext uri="{BB962C8B-B14F-4D97-AF65-F5344CB8AC3E}">
        <p14:creationId xmlns:p14="http://schemas.microsoft.com/office/powerpoint/2010/main" val="36560380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FI" dirty="0"/>
          </a:p>
        </p:txBody>
      </p:sp>
    </p:spTree>
    <p:extLst>
      <p:ext uri="{BB962C8B-B14F-4D97-AF65-F5344CB8AC3E}">
        <p14:creationId xmlns:p14="http://schemas.microsoft.com/office/powerpoint/2010/main" val="1195727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FI" dirty="0"/>
          </a:p>
        </p:txBody>
      </p:sp>
    </p:spTree>
    <p:extLst>
      <p:ext uri="{BB962C8B-B14F-4D97-AF65-F5344CB8AC3E}">
        <p14:creationId xmlns:p14="http://schemas.microsoft.com/office/powerpoint/2010/main" val="20089755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br>
              <a:rPr lang="ar-JO" dirty="0">
                <a:solidFill>
                  <a:schemeClr val="bg2"/>
                </a:solidFill>
              </a:rPr>
            </a:br>
            <a:endParaRPr lang="en-FI" dirty="0">
              <a:solidFill>
                <a:schemeClr val="bg2"/>
              </a:solidFill>
            </a:endParaRPr>
          </a:p>
        </p:txBody>
      </p:sp>
    </p:spTree>
    <p:extLst>
      <p:ext uri="{BB962C8B-B14F-4D97-AF65-F5344CB8AC3E}">
        <p14:creationId xmlns:p14="http://schemas.microsoft.com/office/powerpoint/2010/main" val="32855550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br>
              <a:rPr lang="ar-JO" dirty="0">
                <a:solidFill>
                  <a:schemeClr val="bg2"/>
                </a:solidFill>
              </a:rPr>
            </a:br>
            <a:endParaRPr lang="en-FI" dirty="0">
              <a:solidFill>
                <a:schemeClr val="bg2"/>
              </a:solidFill>
            </a:endParaRPr>
          </a:p>
        </p:txBody>
      </p:sp>
    </p:spTree>
    <p:extLst>
      <p:ext uri="{BB962C8B-B14F-4D97-AF65-F5344CB8AC3E}">
        <p14:creationId xmlns:p14="http://schemas.microsoft.com/office/powerpoint/2010/main" val="12352783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FI" dirty="0"/>
          </a:p>
        </p:txBody>
      </p:sp>
    </p:spTree>
    <p:extLst>
      <p:ext uri="{BB962C8B-B14F-4D97-AF65-F5344CB8AC3E}">
        <p14:creationId xmlns:p14="http://schemas.microsoft.com/office/powerpoint/2010/main" val="1354362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FI" dirty="0"/>
          </a:p>
        </p:txBody>
      </p:sp>
    </p:spTree>
    <p:extLst>
      <p:ext uri="{BB962C8B-B14F-4D97-AF65-F5344CB8AC3E}">
        <p14:creationId xmlns:p14="http://schemas.microsoft.com/office/powerpoint/2010/main" val="21295787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FI" dirty="0"/>
          </a:p>
        </p:txBody>
      </p:sp>
    </p:spTree>
    <p:extLst>
      <p:ext uri="{BB962C8B-B14F-4D97-AF65-F5344CB8AC3E}">
        <p14:creationId xmlns:p14="http://schemas.microsoft.com/office/powerpoint/2010/main" val="4315906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FI" dirty="0"/>
          </a:p>
        </p:txBody>
      </p:sp>
    </p:spTree>
    <p:extLst>
      <p:ext uri="{BB962C8B-B14F-4D97-AF65-F5344CB8AC3E}">
        <p14:creationId xmlns:p14="http://schemas.microsoft.com/office/powerpoint/2010/main" val="16075632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FI" dirty="0"/>
          </a:p>
        </p:txBody>
      </p:sp>
    </p:spTree>
    <p:extLst>
      <p:ext uri="{BB962C8B-B14F-4D97-AF65-F5344CB8AC3E}">
        <p14:creationId xmlns:p14="http://schemas.microsoft.com/office/powerpoint/2010/main" val="30570939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FI" dirty="0"/>
          </a:p>
        </p:txBody>
      </p:sp>
    </p:spTree>
    <p:extLst>
      <p:ext uri="{BB962C8B-B14F-4D97-AF65-F5344CB8AC3E}">
        <p14:creationId xmlns:p14="http://schemas.microsoft.com/office/powerpoint/2010/main" val="23209311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FI" dirty="0"/>
          </a:p>
        </p:txBody>
      </p:sp>
    </p:spTree>
    <p:extLst>
      <p:ext uri="{BB962C8B-B14F-4D97-AF65-F5344CB8AC3E}">
        <p14:creationId xmlns:p14="http://schemas.microsoft.com/office/powerpoint/2010/main" val="213396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FI" dirty="0"/>
          </a:p>
        </p:txBody>
      </p:sp>
    </p:spTree>
    <p:extLst>
      <p:ext uri="{BB962C8B-B14F-4D97-AF65-F5344CB8AC3E}">
        <p14:creationId xmlns:p14="http://schemas.microsoft.com/office/powerpoint/2010/main" val="25292662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FI" dirty="0"/>
          </a:p>
        </p:txBody>
      </p:sp>
    </p:spTree>
    <p:extLst>
      <p:ext uri="{BB962C8B-B14F-4D97-AF65-F5344CB8AC3E}">
        <p14:creationId xmlns:p14="http://schemas.microsoft.com/office/powerpoint/2010/main" val="21428255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FI" dirty="0"/>
          </a:p>
        </p:txBody>
      </p:sp>
    </p:spTree>
    <p:extLst>
      <p:ext uri="{BB962C8B-B14F-4D97-AF65-F5344CB8AC3E}">
        <p14:creationId xmlns:p14="http://schemas.microsoft.com/office/powerpoint/2010/main" val="2541354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FI" dirty="0"/>
          </a:p>
        </p:txBody>
      </p:sp>
    </p:spTree>
    <p:extLst>
      <p:ext uri="{BB962C8B-B14F-4D97-AF65-F5344CB8AC3E}">
        <p14:creationId xmlns:p14="http://schemas.microsoft.com/office/powerpoint/2010/main" val="3056678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FI" dirty="0"/>
          </a:p>
        </p:txBody>
      </p:sp>
    </p:spTree>
    <p:extLst>
      <p:ext uri="{BB962C8B-B14F-4D97-AF65-F5344CB8AC3E}">
        <p14:creationId xmlns:p14="http://schemas.microsoft.com/office/powerpoint/2010/main" val="2636240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FI" dirty="0"/>
          </a:p>
        </p:txBody>
      </p:sp>
    </p:spTree>
    <p:extLst>
      <p:ext uri="{BB962C8B-B14F-4D97-AF65-F5344CB8AC3E}">
        <p14:creationId xmlns:p14="http://schemas.microsoft.com/office/powerpoint/2010/main" val="1300775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endParaRPr lang="en-FI" dirty="0"/>
          </a:p>
        </p:txBody>
      </p:sp>
    </p:spTree>
    <p:extLst>
      <p:ext uri="{BB962C8B-B14F-4D97-AF65-F5344CB8AC3E}">
        <p14:creationId xmlns:p14="http://schemas.microsoft.com/office/powerpoint/2010/main" val="3279040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FI" dirty="0"/>
          </a:p>
        </p:txBody>
      </p:sp>
    </p:spTree>
    <p:extLst>
      <p:ext uri="{BB962C8B-B14F-4D97-AF65-F5344CB8AC3E}">
        <p14:creationId xmlns:p14="http://schemas.microsoft.com/office/powerpoint/2010/main" val="1385386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FI" dirty="0"/>
          </a:p>
        </p:txBody>
      </p:sp>
    </p:spTree>
    <p:extLst>
      <p:ext uri="{BB962C8B-B14F-4D97-AF65-F5344CB8AC3E}">
        <p14:creationId xmlns:p14="http://schemas.microsoft.com/office/powerpoint/2010/main" val="3656038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FI" dirty="0"/>
          </a:p>
        </p:txBody>
      </p:sp>
    </p:spTree>
    <p:extLst>
      <p:ext uri="{BB962C8B-B14F-4D97-AF65-F5344CB8AC3E}">
        <p14:creationId xmlns:p14="http://schemas.microsoft.com/office/powerpoint/2010/main" val="2908111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FI" dirty="0"/>
          </a:p>
        </p:txBody>
      </p:sp>
    </p:spTree>
    <p:extLst>
      <p:ext uri="{BB962C8B-B14F-4D97-AF65-F5344CB8AC3E}">
        <p14:creationId xmlns:p14="http://schemas.microsoft.com/office/powerpoint/2010/main" val="42586265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Photo - Horizontal">
    <p:spTree>
      <p:nvGrpSpPr>
        <p:cNvPr id="1" name=""/>
        <p:cNvGrpSpPr/>
        <p:nvPr/>
      </p:nvGrpSpPr>
      <p:grpSpPr>
        <a:xfrm>
          <a:off x="0" y="0"/>
          <a:ext cx="0" cy="0"/>
          <a:chOff x="0" y="0"/>
          <a:chExt cx="0" cy="0"/>
        </a:xfrm>
      </p:grpSpPr>
      <p:sp>
        <p:nvSpPr>
          <p:cNvPr id="14" name="YOUR PROGRAM NAME ™"/>
          <p:cNvSpPr txBox="1"/>
          <p:nvPr/>
        </p:nvSpPr>
        <p:spPr>
          <a:xfrm>
            <a:off x="20120943" y="12996602"/>
            <a:ext cx="4015780" cy="506063"/>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ormAutofit/>
          </a:bodyPr>
          <a:lstStyle>
            <a:lvl1pPr algn="r">
              <a:defRPr sz="1800">
                <a:solidFill>
                  <a:srgbClr val="797A7A"/>
                </a:solidFill>
                <a:latin typeface="Arial"/>
                <a:ea typeface="Arial"/>
                <a:cs typeface="Arial"/>
                <a:sym typeface="Arial"/>
              </a:defRPr>
            </a:lvl1pPr>
          </a:lstStyle>
          <a:p>
            <a:r>
              <a:rPr lang="fi-FI" dirty="0"/>
              <a:t>Home base business</a:t>
            </a:r>
            <a:endParaRPr dirty="0"/>
          </a:p>
        </p:txBody>
      </p:sp>
      <p:sp>
        <p:nvSpPr>
          <p:cNvPr id="15" name="YOUR LOGO"/>
          <p:cNvSpPr txBox="1"/>
          <p:nvPr/>
        </p:nvSpPr>
        <p:spPr>
          <a:xfrm>
            <a:off x="0" y="12946666"/>
            <a:ext cx="3092192" cy="605934"/>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lvl1pPr>
              <a:defRPr sz="3000" b="1">
                <a:solidFill>
                  <a:srgbClr val="000000"/>
                </a:solidFill>
                <a:latin typeface="Helvetica"/>
                <a:ea typeface="Helvetica"/>
                <a:cs typeface="Helvetica"/>
                <a:sym typeface="Helvetica"/>
              </a:defRPr>
            </a:lvl1pPr>
          </a:lstStyle>
          <a:p>
            <a:r>
              <a:rPr lang="fi-FI" dirty="0"/>
              <a:t>shakhatreh.com</a:t>
            </a:r>
            <a:endParaRPr dirty="0"/>
          </a:p>
        </p:txBody>
      </p:sp>
      <p:pic>
        <p:nvPicPr>
          <p:cNvPr id="3" name="Picture 2" descr="A close up of a logo&#10;&#10;Description automatically generated">
            <a:extLst>
              <a:ext uri="{FF2B5EF4-FFF2-40B4-BE49-F238E27FC236}">
                <a16:creationId xmlns:a16="http://schemas.microsoft.com/office/drawing/2014/main" id="{ABDB6625-38CD-406C-8BFD-A11BBA97BD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86294" y="12287002"/>
            <a:ext cx="1320273" cy="1419200"/>
          </a:xfrm>
          <a:prstGeom prst="rect">
            <a:avLst/>
          </a:prstGeom>
        </p:spPr>
      </p:pic>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23" name="Slide Number"/>
          <p:cNvSpPr txBox="1">
            <a:spLocks noGrp="1"/>
          </p:cNvSpPr>
          <p:nvPr>
            <p:ph type="sldNum" sz="quarter" idx="2"/>
          </p:nvPr>
        </p:nvSpPr>
        <p:spPr>
          <a:xfrm>
            <a:off x="11917775" y="13019484"/>
            <a:ext cx="530593" cy="513601"/>
          </a:xfrm>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 Top">
    <p:spTree>
      <p:nvGrpSpPr>
        <p:cNvPr id="1" name=""/>
        <p:cNvGrpSpPr/>
        <p:nvPr/>
      </p:nvGrpSpPr>
      <p:grpSpPr>
        <a:xfrm>
          <a:off x="0" y="0"/>
          <a:ext cx="0" cy="0"/>
          <a:chOff x="0" y="0"/>
          <a:chExt cx="0" cy="0"/>
        </a:xfrm>
      </p:grpSpPr>
      <p:pic>
        <p:nvPicPr>
          <p:cNvPr id="30" name="logo_black.png" descr="logo_black.png"/>
          <p:cNvPicPr>
            <a:picLocks noChangeAspect="1"/>
          </p:cNvPicPr>
          <p:nvPr/>
        </p:nvPicPr>
        <p:blipFill>
          <a:blip r:embed="rId2"/>
          <a:stretch>
            <a:fillRect/>
          </a:stretch>
        </p:blipFill>
        <p:spPr>
          <a:xfrm>
            <a:off x="369248" y="13035472"/>
            <a:ext cx="2188446" cy="442346"/>
          </a:xfrm>
          <a:prstGeom prst="rect">
            <a:avLst/>
          </a:prstGeom>
          <a:ln w="12700">
            <a:miter lim="400000"/>
          </a:ln>
        </p:spPr>
      </p:pic>
      <p:sp>
        <p:nvSpPr>
          <p:cNvPr id="31" name="Line"/>
          <p:cNvSpPr/>
          <p:nvPr/>
        </p:nvSpPr>
        <p:spPr>
          <a:xfrm flipV="1">
            <a:off x="11556999" y="6223000"/>
            <a:ext cx="1270001" cy="1270000"/>
          </a:xfrm>
          <a:prstGeom prst="line">
            <a:avLst/>
          </a:prstGeom>
          <a:ln w="25400">
            <a:solidFill>
              <a:srgbClr val="FFFFFF"/>
            </a:solidFill>
            <a:miter lim="400000"/>
          </a:ln>
        </p:spPr>
        <p:txBody>
          <a:bodyPr lIns="71437" tIns="71437" rIns="71437" bIns="71437" anchor="ctr"/>
          <a:lstStyle/>
          <a:p>
            <a:pPr>
              <a:defRPr sz="3600">
                <a:solidFill>
                  <a:srgbClr val="000000"/>
                </a:solidFill>
              </a:defRPr>
            </a:pPr>
            <a:endParaRPr/>
          </a:p>
        </p:txBody>
      </p:sp>
      <p:sp>
        <p:nvSpPr>
          <p:cNvPr id="32" name="Rectangle"/>
          <p:cNvSpPr/>
          <p:nvPr/>
        </p:nvSpPr>
        <p:spPr>
          <a:xfrm>
            <a:off x="-99323" y="-18056"/>
            <a:ext cx="24509713" cy="50451"/>
          </a:xfrm>
          <a:prstGeom prst="rect">
            <a:avLst/>
          </a:prstGeom>
          <a:solidFill>
            <a:srgbClr val="000000"/>
          </a:solidFill>
          <a:ln w="12700">
            <a:miter lim="400000"/>
          </a:ln>
        </p:spPr>
        <p:txBody>
          <a:bodyPr lIns="71437" tIns="71437" rIns="71437" bIns="71437" anchor="ctr"/>
          <a:lstStyle/>
          <a:p>
            <a:pPr>
              <a:defRPr sz="3600">
                <a:solidFill>
                  <a:srgbClr val="000000"/>
                </a:solidFill>
              </a:defRPr>
            </a:pPr>
            <a:endParaRPr/>
          </a:p>
        </p:txBody>
      </p:sp>
      <p:sp>
        <p:nvSpPr>
          <p:cNvPr id="33" name="Rectangle"/>
          <p:cNvSpPr/>
          <p:nvPr/>
        </p:nvSpPr>
        <p:spPr>
          <a:xfrm>
            <a:off x="-62857" y="13683605"/>
            <a:ext cx="24509713" cy="50450"/>
          </a:xfrm>
          <a:prstGeom prst="rect">
            <a:avLst/>
          </a:prstGeom>
          <a:solidFill>
            <a:srgbClr val="000000"/>
          </a:solidFill>
          <a:ln w="12700">
            <a:miter lim="400000"/>
          </a:ln>
        </p:spPr>
        <p:txBody>
          <a:bodyPr lIns="71437" tIns="71437" rIns="71437" bIns="71437" anchor="ctr"/>
          <a:lstStyle/>
          <a:p>
            <a:pPr>
              <a:defRPr sz="3600">
                <a:solidFill>
                  <a:srgbClr val="000000"/>
                </a:solidFill>
              </a:defRPr>
            </a:pPr>
            <a:endParaRPr/>
          </a:p>
        </p:txBody>
      </p:sp>
      <p:sp>
        <p:nvSpPr>
          <p:cNvPr id="34" name="Rectangle"/>
          <p:cNvSpPr/>
          <p:nvPr/>
        </p:nvSpPr>
        <p:spPr>
          <a:xfrm>
            <a:off x="24360089" y="-29169"/>
            <a:ext cx="57290" cy="13774337"/>
          </a:xfrm>
          <a:prstGeom prst="rect">
            <a:avLst/>
          </a:prstGeom>
          <a:solidFill>
            <a:srgbClr val="000000"/>
          </a:solidFill>
          <a:ln w="12700">
            <a:miter lim="400000"/>
          </a:ln>
        </p:spPr>
        <p:txBody>
          <a:bodyPr lIns="71437" tIns="71437" rIns="71437" bIns="71437" anchor="ctr"/>
          <a:lstStyle/>
          <a:p>
            <a:pPr>
              <a:defRPr sz="3600">
                <a:solidFill>
                  <a:srgbClr val="000000"/>
                </a:solidFill>
              </a:defRPr>
            </a:pPr>
            <a:endParaRPr/>
          </a:p>
        </p:txBody>
      </p:sp>
      <p:sp>
        <p:nvSpPr>
          <p:cNvPr id="35" name="Rectangle"/>
          <p:cNvSpPr/>
          <p:nvPr/>
        </p:nvSpPr>
        <p:spPr>
          <a:xfrm>
            <a:off x="-46079" y="-29169"/>
            <a:ext cx="57290" cy="13774337"/>
          </a:xfrm>
          <a:prstGeom prst="rect">
            <a:avLst/>
          </a:prstGeom>
          <a:solidFill>
            <a:srgbClr val="000000"/>
          </a:solidFill>
          <a:ln w="12700">
            <a:miter lim="400000"/>
          </a:ln>
        </p:spPr>
        <p:txBody>
          <a:bodyPr lIns="71437" tIns="71437" rIns="71437" bIns="71437" anchor="ctr"/>
          <a:lstStyle/>
          <a:p>
            <a:pPr>
              <a:defRPr sz="3600">
                <a:solidFill>
                  <a:srgbClr val="000000"/>
                </a:solidFill>
              </a:defRPr>
            </a:pPr>
            <a:endParaRPr/>
          </a:p>
        </p:txBody>
      </p:sp>
      <p:sp>
        <p:nvSpPr>
          <p:cNvPr id="36" name="Consulting Accelerator™"/>
          <p:cNvSpPr txBox="1"/>
          <p:nvPr/>
        </p:nvSpPr>
        <p:spPr>
          <a:xfrm>
            <a:off x="20120943" y="12996602"/>
            <a:ext cx="4015780" cy="506063"/>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ormAutofit/>
          </a:bodyPr>
          <a:lstStyle>
            <a:lvl1pPr algn="r">
              <a:defRPr sz="1800">
                <a:solidFill>
                  <a:srgbClr val="797A7A"/>
                </a:solidFill>
                <a:latin typeface="Copyright Klim Type Foundry"/>
                <a:ea typeface="Copyright Klim Type Foundry"/>
                <a:cs typeface="Copyright Klim Type Foundry"/>
                <a:sym typeface="Copyright Klim Type Foundry"/>
              </a:defRPr>
            </a:lvl1pPr>
          </a:lstStyle>
          <a:p>
            <a:r>
              <a:t>Consulting Accelerator™</a:t>
            </a:r>
          </a:p>
        </p:txBody>
      </p:sp>
      <p:sp>
        <p:nvSpPr>
          <p:cNvPr id="37" name="Slide Number"/>
          <p:cNvSpPr txBox="1">
            <a:spLocks noGrp="1"/>
          </p:cNvSpPr>
          <p:nvPr>
            <p:ph type="sldNum" sz="quarter" idx="2"/>
          </p:nvPr>
        </p:nvSpPr>
        <p:spPr>
          <a:xfrm>
            <a:off x="11917775" y="13019484"/>
            <a:ext cx="530593" cy="5136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 Top">
    <p:spTree>
      <p:nvGrpSpPr>
        <p:cNvPr id="1" name=""/>
        <p:cNvGrpSpPr/>
        <p:nvPr/>
      </p:nvGrpSpPr>
      <p:grpSpPr>
        <a:xfrm>
          <a:off x="0" y="0"/>
          <a:ext cx="0" cy="0"/>
          <a:chOff x="0" y="0"/>
          <a:chExt cx="0" cy="0"/>
        </a:xfrm>
      </p:grpSpPr>
      <p:pic>
        <p:nvPicPr>
          <p:cNvPr id="44" name="logo_black.png"/>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82799" y="12319398"/>
            <a:ext cx="1129870" cy="1214531"/>
          </a:xfrm>
          <a:prstGeom prst="rect">
            <a:avLst/>
          </a:prstGeom>
          <a:ln w="12700">
            <a:miter lim="400000"/>
          </a:ln>
        </p:spPr>
      </p:pic>
      <p:sp>
        <p:nvSpPr>
          <p:cNvPr id="45" name="Line"/>
          <p:cNvSpPr/>
          <p:nvPr/>
        </p:nvSpPr>
        <p:spPr>
          <a:xfrm flipV="1">
            <a:off x="11556999" y="6223000"/>
            <a:ext cx="1270001" cy="1270000"/>
          </a:xfrm>
          <a:prstGeom prst="line">
            <a:avLst/>
          </a:prstGeom>
          <a:ln w="25400">
            <a:solidFill>
              <a:srgbClr val="FFFFFF"/>
            </a:solidFill>
            <a:miter lim="400000"/>
          </a:ln>
        </p:spPr>
        <p:txBody>
          <a:bodyPr lIns="71437" tIns="71437" rIns="71437" bIns="71437" anchor="ctr"/>
          <a:lstStyle/>
          <a:p>
            <a:pPr>
              <a:defRPr sz="3600"/>
            </a:pPr>
            <a:endParaRPr/>
          </a:p>
        </p:txBody>
      </p:sp>
      <p:sp>
        <p:nvSpPr>
          <p:cNvPr id="46" name="Rectangle"/>
          <p:cNvSpPr/>
          <p:nvPr/>
        </p:nvSpPr>
        <p:spPr>
          <a:xfrm>
            <a:off x="-99323" y="-18056"/>
            <a:ext cx="24509713" cy="50451"/>
          </a:xfrm>
          <a:prstGeom prst="rect">
            <a:avLst/>
          </a:prstGeom>
          <a:solidFill>
            <a:srgbClr val="000000"/>
          </a:solidFill>
          <a:ln w="12700">
            <a:miter lim="400000"/>
          </a:ln>
        </p:spPr>
        <p:txBody>
          <a:bodyPr lIns="71437" tIns="71437" rIns="71437" bIns="71437" anchor="ctr"/>
          <a:lstStyle/>
          <a:p>
            <a:pPr>
              <a:defRPr sz="3600"/>
            </a:pPr>
            <a:endParaRPr/>
          </a:p>
        </p:txBody>
      </p:sp>
      <p:sp>
        <p:nvSpPr>
          <p:cNvPr id="47" name="Rectangle"/>
          <p:cNvSpPr/>
          <p:nvPr/>
        </p:nvSpPr>
        <p:spPr>
          <a:xfrm>
            <a:off x="-62857" y="13683605"/>
            <a:ext cx="24509713" cy="50450"/>
          </a:xfrm>
          <a:prstGeom prst="rect">
            <a:avLst/>
          </a:prstGeom>
          <a:solidFill>
            <a:srgbClr val="000000"/>
          </a:solidFill>
          <a:ln w="12700">
            <a:miter lim="400000"/>
          </a:ln>
        </p:spPr>
        <p:txBody>
          <a:bodyPr lIns="71437" tIns="71437" rIns="71437" bIns="71437" anchor="ctr"/>
          <a:lstStyle/>
          <a:p>
            <a:pPr>
              <a:defRPr sz="3600"/>
            </a:pPr>
            <a:endParaRPr/>
          </a:p>
        </p:txBody>
      </p:sp>
      <p:sp>
        <p:nvSpPr>
          <p:cNvPr id="48" name="Rectangle"/>
          <p:cNvSpPr/>
          <p:nvPr/>
        </p:nvSpPr>
        <p:spPr>
          <a:xfrm>
            <a:off x="24360089" y="-29169"/>
            <a:ext cx="57290" cy="13774337"/>
          </a:xfrm>
          <a:prstGeom prst="rect">
            <a:avLst/>
          </a:prstGeom>
          <a:solidFill>
            <a:srgbClr val="000000"/>
          </a:solidFill>
          <a:ln w="12700">
            <a:miter lim="400000"/>
          </a:ln>
        </p:spPr>
        <p:txBody>
          <a:bodyPr lIns="71437" tIns="71437" rIns="71437" bIns="71437" anchor="ctr"/>
          <a:lstStyle/>
          <a:p>
            <a:pPr>
              <a:defRPr sz="3600"/>
            </a:pPr>
            <a:endParaRPr/>
          </a:p>
        </p:txBody>
      </p:sp>
      <p:sp>
        <p:nvSpPr>
          <p:cNvPr id="49" name="Rectangle"/>
          <p:cNvSpPr/>
          <p:nvPr/>
        </p:nvSpPr>
        <p:spPr>
          <a:xfrm>
            <a:off x="-46079" y="-29169"/>
            <a:ext cx="57290" cy="13774337"/>
          </a:xfrm>
          <a:prstGeom prst="rect">
            <a:avLst/>
          </a:prstGeom>
          <a:solidFill>
            <a:srgbClr val="000000"/>
          </a:solidFill>
          <a:ln w="12700">
            <a:miter lim="400000"/>
          </a:ln>
        </p:spPr>
        <p:txBody>
          <a:bodyPr lIns="71437" tIns="71437" rIns="71437" bIns="71437" anchor="ctr"/>
          <a:lstStyle/>
          <a:p>
            <a:pPr>
              <a:defRPr sz="3600"/>
            </a:pPr>
            <a:endParaRPr/>
          </a:p>
        </p:txBody>
      </p:sp>
      <p:sp>
        <p:nvSpPr>
          <p:cNvPr id="50" name="Uplevel Consulting™"/>
          <p:cNvSpPr txBox="1"/>
          <p:nvPr/>
        </p:nvSpPr>
        <p:spPr>
          <a:xfrm>
            <a:off x="20120943" y="12996602"/>
            <a:ext cx="4015780" cy="506063"/>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ormAutofit/>
          </a:bodyPr>
          <a:lstStyle>
            <a:lvl1pPr algn="r">
              <a:defRPr sz="1800">
                <a:solidFill>
                  <a:srgbClr val="797A7A"/>
                </a:solidFill>
                <a:latin typeface="Copyright Klim Type Foundry"/>
                <a:ea typeface="Copyright Klim Type Foundry"/>
                <a:cs typeface="Copyright Klim Type Foundry"/>
                <a:sym typeface="Copyright Klim Type Foundry"/>
              </a:defRPr>
            </a:lvl1pPr>
          </a:lstStyle>
          <a:p>
            <a:r>
              <a:rPr lang="fi-FI" dirty="0"/>
              <a:t>Home Based Business For Engineers</a:t>
            </a:r>
            <a:endParaRPr dirty="0"/>
          </a:p>
        </p:txBody>
      </p:sp>
      <p:sp>
        <p:nvSpPr>
          <p:cNvPr id="51" name="Slide Number"/>
          <p:cNvSpPr txBox="1">
            <a:spLocks noGrp="1"/>
          </p:cNvSpPr>
          <p:nvPr>
            <p:ph type="sldNum" sz="quarter" idx="2"/>
          </p:nvPr>
        </p:nvSpPr>
        <p:spPr>
          <a:xfrm>
            <a:off x="11917775" y="13019484"/>
            <a:ext cx="530593" cy="513601"/>
          </a:xfrm>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 - Top">
    <p:spTree>
      <p:nvGrpSpPr>
        <p:cNvPr id="1" name=""/>
        <p:cNvGrpSpPr/>
        <p:nvPr/>
      </p:nvGrpSpPr>
      <p:grpSpPr>
        <a:xfrm>
          <a:off x="0" y="0"/>
          <a:ext cx="0" cy="0"/>
          <a:chOff x="0" y="0"/>
          <a:chExt cx="0" cy="0"/>
        </a:xfrm>
      </p:grpSpPr>
      <p:pic>
        <p:nvPicPr>
          <p:cNvPr id="58" name="logo_black.png" descr="logo_black.png"/>
          <p:cNvPicPr>
            <a:picLocks noChangeAspect="1"/>
          </p:cNvPicPr>
          <p:nvPr/>
        </p:nvPicPr>
        <p:blipFill>
          <a:blip r:embed="rId2"/>
          <a:stretch>
            <a:fillRect/>
          </a:stretch>
        </p:blipFill>
        <p:spPr>
          <a:xfrm>
            <a:off x="369248" y="13035472"/>
            <a:ext cx="2188446" cy="442346"/>
          </a:xfrm>
          <a:prstGeom prst="rect">
            <a:avLst/>
          </a:prstGeom>
          <a:ln w="12700">
            <a:miter lim="400000"/>
          </a:ln>
        </p:spPr>
      </p:pic>
      <p:sp>
        <p:nvSpPr>
          <p:cNvPr id="59" name="Line"/>
          <p:cNvSpPr/>
          <p:nvPr/>
        </p:nvSpPr>
        <p:spPr>
          <a:xfrm flipV="1">
            <a:off x="11556999" y="6223000"/>
            <a:ext cx="1270001" cy="1270000"/>
          </a:xfrm>
          <a:prstGeom prst="line">
            <a:avLst/>
          </a:prstGeom>
          <a:ln w="25400">
            <a:solidFill>
              <a:srgbClr val="FFFFFF"/>
            </a:solidFill>
            <a:miter lim="400000"/>
          </a:ln>
        </p:spPr>
        <p:txBody>
          <a:bodyPr lIns="71437" tIns="71437" rIns="71437" bIns="71437" anchor="ctr"/>
          <a:lstStyle/>
          <a:p>
            <a:pPr>
              <a:defRPr sz="3600"/>
            </a:pPr>
            <a:endParaRPr/>
          </a:p>
        </p:txBody>
      </p:sp>
      <p:sp>
        <p:nvSpPr>
          <p:cNvPr id="60" name="Rectangle"/>
          <p:cNvSpPr/>
          <p:nvPr/>
        </p:nvSpPr>
        <p:spPr>
          <a:xfrm>
            <a:off x="-99323" y="-18056"/>
            <a:ext cx="24509713" cy="50451"/>
          </a:xfrm>
          <a:prstGeom prst="rect">
            <a:avLst/>
          </a:prstGeom>
          <a:solidFill>
            <a:srgbClr val="000000"/>
          </a:solidFill>
          <a:ln w="12700">
            <a:miter lim="400000"/>
          </a:ln>
        </p:spPr>
        <p:txBody>
          <a:bodyPr lIns="71437" tIns="71437" rIns="71437" bIns="71437" anchor="ctr"/>
          <a:lstStyle/>
          <a:p>
            <a:pPr>
              <a:defRPr sz="3600"/>
            </a:pPr>
            <a:endParaRPr/>
          </a:p>
        </p:txBody>
      </p:sp>
      <p:sp>
        <p:nvSpPr>
          <p:cNvPr id="61" name="Rectangle"/>
          <p:cNvSpPr/>
          <p:nvPr/>
        </p:nvSpPr>
        <p:spPr>
          <a:xfrm>
            <a:off x="-62857" y="13683605"/>
            <a:ext cx="24509713" cy="50450"/>
          </a:xfrm>
          <a:prstGeom prst="rect">
            <a:avLst/>
          </a:prstGeom>
          <a:solidFill>
            <a:srgbClr val="000000"/>
          </a:solidFill>
          <a:ln w="12700">
            <a:miter lim="400000"/>
          </a:ln>
        </p:spPr>
        <p:txBody>
          <a:bodyPr lIns="71437" tIns="71437" rIns="71437" bIns="71437" anchor="ctr"/>
          <a:lstStyle/>
          <a:p>
            <a:pPr>
              <a:defRPr sz="3600"/>
            </a:pPr>
            <a:endParaRPr/>
          </a:p>
        </p:txBody>
      </p:sp>
      <p:sp>
        <p:nvSpPr>
          <p:cNvPr id="62" name="Rectangle"/>
          <p:cNvSpPr/>
          <p:nvPr/>
        </p:nvSpPr>
        <p:spPr>
          <a:xfrm>
            <a:off x="24360089" y="-29169"/>
            <a:ext cx="57290" cy="13774337"/>
          </a:xfrm>
          <a:prstGeom prst="rect">
            <a:avLst/>
          </a:prstGeom>
          <a:solidFill>
            <a:srgbClr val="000000"/>
          </a:solidFill>
          <a:ln w="12700">
            <a:miter lim="400000"/>
          </a:ln>
        </p:spPr>
        <p:txBody>
          <a:bodyPr lIns="71437" tIns="71437" rIns="71437" bIns="71437" anchor="ctr"/>
          <a:lstStyle/>
          <a:p>
            <a:pPr>
              <a:defRPr sz="3600"/>
            </a:pPr>
            <a:endParaRPr/>
          </a:p>
        </p:txBody>
      </p:sp>
      <p:sp>
        <p:nvSpPr>
          <p:cNvPr id="63" name="Rectangle"/>
          <p:cNvSpPr/>
          <p:nvPr/>
        </p:nvSpPr>
        <p:spPr>
          <a:xfrm>
            <a:off x="-46079" y="-29169"/>
            <a:ext cx="57290" cy="13774337"/>
          </a:xfrm>
          <a:prstGeom prst="rect">
            <a:avLst/>
          </a:prstGeom>
          <a:solidFill>
            <a:srgbClr val="000000"/>
          </a:solidFill>
          <a:ln w="12700">
            <a:miter lim="400000"/>
          </a:ln>
        </p:spPr>
        <p:txBody>
          <a:bodyPr lIns="71437" tIns="71437" rIns="71437" bIns="71437" anchor="ctr"/>
          <a:lstStyle/>
          <a:p>
            <a:pPr>
              <a:defRPr sz="3600"/>
            </a:pPr>
            <a:endParaRPr/>
          </a:p>
        </p:txBody>
      </p:sp>
      <p:sp>
        <p:nvSpPr>
          <p:cNvPr id="64" name="Consulting Accelerator™"/>
          <p:cNvSpPr txBox="1"/>
          <p:nvPr/>
        </p:nvSpPr>
        <p:spPr>
          <a:xfrm>
            <a:off x="20120943" y="12996602"/>
            <a:ext cx="4015780" cy="506063"/>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ormAutofit/>
          </a:bodyPr>
          <a:lstStyle>
            <a:lvl1pPr algn="r">
              <a:defRPr sz="1800">
                <a:solidFill>
                  <a:srgbClr val="797A7A"/>
                </a:solidFill>
                <a:latin typeface="Copyright Klim Type Foundry"/>
                <a:ea typeface="Copyright Klim Type Foundry"/>
                <a:cs typeface="Copyright Klim Type Foundry"/>
                <a:sym typeface="Copyright Klim Type Foundry"/>
              </a:defRPr>
            </a:lvl1pPr>
          </a:lstStyle>
          <a:p>
            <a:r>
              <a:t>Consulting Accelerator™</a:t>
            </a:r>
          </a:p>
        </p:txBody>
      </p:sp>
      <p:sp>
        <p:nvSpPr>
          <p:cNvPr id="65" name="Slide Number"/>
          <p:cNvSpPr txBox="1">
            <a:spLocks noGrp="1"/>
          </p:cNvSpPr>
          <p:nvPr>
            <p:ph type="sldNum" sz="quarter" idx="2"/>
          </p:nvPr>
        </p:nvSpPr>
        <p:spPr>
          <a:xfrm>
            <a:off x="11917775" y="13019484"/>
            <a:ext cx="530593" cy="513601"/>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Line"/>
          <p:cNvSpPr/>
          <p:nvPr/>
        </p:nvSpPr>
        <p:spPr>
          <a:xfrm flipV="1">
            <a:off x="11556999" y="6223000"/>
            <a:ext cx="1270001" cy="1270000"/>
          </a:xfrm>
          <a:prstGeom prst="line">
            <a:avLst/>
          </a:prstGeom>
          <a:ln w="25400">
            <a:solidFill>
              <a:srgbClr val="FFFFFF"/>
            </a:solidFill>
            <a:miter lim="400000"/>
          </a:ln>
        </p:spPr>
        <p:txBody>
          <a:bodyPr lIns="71437" tIns="71437" rIns="71437" bIns="71437" anchor="ctr"/>
          <a:lstStyle/>
          <a:p>
            <a:pPr>
              <a:defRPr sz="3600"/>
            </a:pPr>
            <a:endParaRPr/>
          </a:p>
        </p:txBody>
      </p:sp>
      <p:sp>
        <p:nvSpPr>
          <p:cNvPr id="3" name="YOUR PROGRAM NAME ™"/>
          <p:cNvSpPr txBox="1"/>
          <p:nvPr/>
        </p:nvSpPr>
        <p:spPr>
          <a:xfrm>
            <a:off x="20120943" y="12868102"/>
            <a:ext cx="4015780" cy="634563"/>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ormAutofit fontScale="92500" lnSpcReduction="10000"/>
          </a:bodyPr>
          <a:lstStyle>
            <a:lvl1pPr algn="r">
              <a:defRPr sz="1800">
                <a:solidFill>
                  <a:srgbClr val="797A7A"/>
                </a:solidFill>
                <a:latin typeface="Arial"/>
                <a:ea typeface="Arial"/>
                <a:cs typeface="Arial"/>
                <a:sym typeface="Arial"/>
              </a:defRPr>
            </a:lvl1pPr>
          </a:lstStyle>
          <a:p>
            <a:r>
              <a:rPr lang="ar-JO" sz="3600" dirty="0">
                <a:latin typeface="Almarai ExtraBold" pitchFamily="2" charset="-78"/>
                <a:cs typeface="Almarai ExtraBold" pitchFamily="2" charset="-78"/>
              </a:rPr>
              <a:t>دوره المعلم الرقمي</a:t>
            </a:r>
            <a:endParaRPr sz="3600" dirty="0">
              <a:latin typeface="Almarai ExtraBold" pitchFamily="2" charset="-78"/>
              <a:cs typeface="Almarai ExtraBold" pitchFamily="2" charset="-78"/>
            </a:endParaRPr>
          </a:p>
        </p:txBody>
      </p:sp>
      <p:sp>
        <p:nvSpPr>
          <p:cNvPr id="5" name="Title Text"/>
          <p:cNvSpPr txBox="1">
            <a:spLocks noGrp="1"/>
          </p:cNvSpPr>
          <p:nvPr>
            <p:ph type="title"/>
          </p:nvPr>
        </p:nvSpPr>
        <p:spPr>
          <a:xfrm>
            <a:off x="4387453" y="357187"/>
            <a:ext cx="15609094" cy="3036095"/>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normAutofit/>
          </a:bodyPr>
          <a:lstStyle/>
          <a:p>
            <a:r>
              <a:t>Title Text</a:t>
            </a:r>
          </a:p>
        </p:txBody>
      </p:sp>
      <p:sp>
        <p:nvSpPr>
          <p:cNvPr id="6" name="Body Level One…"/>
          <p:cNvSpPr txBox="1">
            <a:spLocks noGrp="1"/>
          </p:cNvSpPr>
          <p:nvPr>
            <p:ph type="body" idx="1"/>
          </p:nvPr>
        </p:nvSpPr>
        <p:spPr>
          <a:xfrm>
            <a:off x="4387453" y="3643312"/>
            <a:ext cx="15609094" cy="8840392"/>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 name="Slide Number"/>
          <p:cNvSpPr txBox="1">
            <a:spLocks noGrp="1"/>
          </p:cNvSpPr>
          <p:nvPr>
            <p:ph type="sldNum" sz="quarter" idx="2"/>
          </p:nvPr>
        </p:nvSpPr>
        <p:spPr>
          <a:xfrm>
            <a:off x="10679460" y="13019484"/>
            <a:ext cx="3007232" cy="513601"/>
          </a:xfrm>
          <a:prstGeom prst="rect">
            <a:avLst/>
          </a:prstGeom>
          <a:ln w="12700">
            <a:miter lim="400000"/>
          </a:ln>
        </p:spPr>
        <p:txBody>
          <a:bodyPr wrap="none" lIns="71437" tIns="71437" rIns="71437" bIns="71437">
            <a:spAutoFit/>
          </a:bodyPr>
          <a:lstStyle>
            <a:lvl1pPr>
              <a:defRPr sz="2400">
                <a:solidFill>
                  <a:schemeClr val="bg2"/>
                </a:solidFill>
              </a:defRPr>
            </a:lvl1pPr>
          </a:lstStyle>
          <a:p>
            <a:r>
              <a:rPr lang="en-US" dirty="0"/>
              <a:t>www.shakhatreh.com</a:t>
            </a:r>
            <a:endParaRPr dirty="0"/>
          </a:p>
        </p:txBody>
      </p:sp>
      <p:pic>
        <p:nvPicPr>
          <p:cNvPr id="9" name="Picture 8" descr="Icon&#10;&#10;Description automatically generated">
            <a:extLst>
              <a:ext uri="{FF2B5EF4-FFF2-40B4-BE49-F238E27FC236}">
                <a16:creationId xmlns:a16="http://schemas.microsoft.com/office/drawing/2014/main" id="{1F9F5BC9-575F-43C4-9E0E-03232F0398A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47278" y="11737570"/>
            <a:ext cx="1840520" cy="1978429"/>
          </a:xfrm>
          <a:prstGeom prst="rect">
            <a:avLst/>
          </a:prstGeom>
        </p:spPr>
      </p:pic>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ransition spd="med"/>
  <p:txStyles>
    <p:titleStyle>
      <a:lvl1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1pPr>
      <a:lvl2pPr marL="0" marR="0" indent="2286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2pPr>
      <a:lvl3pPr marL="0" marR="0" indent="4572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3pPr>
      <a:lvl4pPr marL="0" marR="0" indent="6858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4pPr>
      <a:lvl5pPr marL="0" marR="0" indent="9144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5pPr>
      <a:lvl6pPr marL="0" marR="0" indent="11430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6pPr>
      <a:lvl7pPr marL="0" marR="0" indent="13716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7pPr>
      <a:lvl8pPr marL="0" marR="0" indent="16002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8pPr>
      <a:lvl9pPr marL="0" marR="0" indent="18288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9pPr>
    </p:titleStyle>
    <p:bodyStyle>
      <a:lvl1pPr marL="608263" marR="0" indent="-608263" algn="l" defTabSz="821531" rtl="0" latinLnBrk="0">
        <a:lnSpc>
          <a:spcPct val="100000"/>
        </a:lnSpc>
        <a:spcBef>
          <a:spcPts val="59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1pPr>
      <a:lvl2pPr marL="1052763" marR="0" indent="-608263" algn="l" defTabSz="821531" rtl="0" latinLnBrk="0">
        <a:lnSpc>
          <a:spcPct val="100000"/>
        </a:lnSpc>
        <a:spcBef>
          <a:spcPts val="59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2pPr>
      <a:lvl3pPr marL="1497263" marR="0" indent="-608263" algn="l" defTabSz="821531" rtl="0" latinLnBrk="0">
        <a:lnSpc>
          <a:spcPct val="100000"/>
        </a:lnSpc>
        <a:spcBef>
          <a:spcPts val="59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3pPr>
      <a:lvl4pPr marL="1941763" marR="0" indent="-608263" algn="l" defTabSz="821531" rtl="0" latinLnBrk="0">
        <a:lnSpc>
          <a:spcPct val="100000"/>
        </a:lnSpc>
        <a:spcBef>
          <a:spcPts val="59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4pPr>
      <a:lvl5pPr marL="2386263" marR="0" indent="-608263" algn="l" defTabSz="821531" rtl="0" latinLnBrk="0">
        <a:lnSpc>
          <a:spcPct val="100000"/>
        </a:lnSpc>
        <a:spcBef>
          <a:spcPts val="59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5pPr>
      <a:lvl6pPr marL="2830763" marR="0" indent="-608263" algn="l" defTabSz="821531" rtl="0" latinLnBrk="0">
        <a:lnSpc>
          <a:spcPct val="100000"/>
        </a:lnSpc>
        <a:spcBef>
          <a:spcPts val="59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6pPr>
      <a:lvl7pPr marL="3275263" marR="0" indent="-608263" algn="l" defTabSz="821531" rtl="0" latinLnBrk="0">
        <a:lnSpc>
          <a:spcPct val="100000"/>
        </a:lnSpc>
        <a:spcBef>
          <a:spcPts val="59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7pPr>
      <a:lvl8pPr marL="3719763" marR="0" indent="-608263" algn="l" defTabSz="821531" rtl="0" latinLnBrk="0">
        <a:lnSpc>
          <a:spcPct val="100000"/>
        </a:lnSpc>
        <a:spcBef>
          <a:spcPts val="59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8pPr>
      <a:lvl9pPr marL="4164263" marR="0" indent="-608263" algn="l" defTabSz="821531" rtl="0" latinLnBrk="0">
        <a:lnSpc>
          <a:spcPct val="100000"/>
        </a:lnSpc>
        <a:spcBef>
          <a:spcPts val="59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9pPr>
    </p:bodyStyle>
    <p:otherStyle>
      <a:lvl1pPr marL="0" marR="0" indent="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1pPr>
      <a:lvl2pPr marL="0" marR="0" indent="2286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2pPr>
      <a:lvl3pPr marL="0" marR="0" indent="4572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3pPr>
      <a:lvl4pPr marL="0" marR="0" indent="6858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4pPr>
      <a:lvl5pPr marL="0" marR="0" indent="9144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5pPr>
      <a:lvl6pPr marL="0" marR="0" indent="11430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6pPr>
      <a:lvl7pPr marL="0" marR="0" indent="13716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7pPr>
      <a:lvl8pPr marL="0" marR="0" indent="16002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8pPr>
      <a:lvl9pPr marL="0" marR="0" indent="18288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Jcx8sOjBuSc" TargetMode="External"/><Relationship Id="rId7"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F8E74C-D2DA-48DC-810D-E3367201B0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831"/>
            <a:ext cx="24384000" cy="13811661"/>
          </a:xfrm>
          <a:prstGeom prst="rect">
            <a:avLst/>
          </a:prstGeom>
        </p:spPr>
      </p:pic>
      <p:sp>
        <p:nvSpPr>
          <p:cNvPr id="88" name="Point one title goes here"/>
          <p:cNvSpPr txBox="1"/>
          <p:nvPr/>
        </p:nvSpPr>
        <p:spPr>
          <a:xfrm>
            <a:off x="13868402" y="670412"/>
            <a:ext cx="9865835" cy="2000250"/>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noAutofit/>
          </a:bodyPr>
          <a:lstStyle>
            <a:lvl1pPr>
              <a:defRPr sz="5600" b="1">
                <a:latin typeface="Helvetica"/>
                <a:ea typeface="Helvetica"/>
                <a:cs typeface="Helvetica"/>
                <a:sym typeface="Helvetica"/>
              </a:defRPr>
            </a:lvl1pPr>
          </a:lstStyle>
          <a:p>
            <a:pPr rtl="0">
              <a:spcBef>
                <a:spcPts val="0"/>
              </a:spcBef>
              <a:spcAft>
                <a:spcPts val="0"/>
              </a:spcAft>
            </a:pPr>
            <a:r>
              <a:rPr lang="ar-SA" sz="9600" i="0" u="none" strike="noStrike" dirty="0">
                <a:solidFill>
                  <a:schemeClr val="tx1"/>
                </a:solidFill>
                <a:effectLst/>
                <a:latin typeface="Almarai ExtraBold" pitchFamily="2" charset="-78"/>
                <a:cs typeface="Almarai ExtraBold" pitchFamily="2" charset="-78"/>
              </a:rPr>
              <a:t>نص المبيعات السحري</a:t>
            </a:r>
            <a:endParaRPr sz="9600" dirty="0">
              <a:solidFill>
                <a:schemeClr val="tx1"/>
              </a:solidFill>
              <a:latin typeface="Almarai ExtraBold" pitchFamily="2" charset="-78"/>
              <a:cs typeface="Almarai ExtraBold" pitchFamily="2" charset="-78"/>
            </a:endParaRPr>
          </a:p>
        </p:txBody>
      </p:sp>
    </p:spTree>
    <p:extLst>
      <p:ext uri="{BB962C8B-B14F-4D97-AF65-F5344CB8AC3E}">
        <p14:creationId xmlns:p14="http://schemas.microsoft.com/office/powerpoint/2010/main" val="3268373343"/>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cratching his head&#10;&#10;Description automatically generated">
            <a:extLst>
              <a:ext uri="{FF2B5EF4-FFF2-40B4-BE49-F238E27FC236}">
                <a16:creationId xmlns:a16="http://schemas.microsoft.com/office/drawing/2014/main" id="{0D736F15-D72C-45E7-AF57-E51E30702B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62225"/>
            <a:ext cx="12144375" cy="8096250"/>
          </a:xfrm>
          <a:prstGeom prst="rect">
            <a:avLst/>
          </a:prstGeom>
        </p:spPr>
      </p:pic>
      <p:sp>
        <p:nvSpPr>
          <p:cNvPr id="121" name="Point four title goes here"/>
          <p:cNvSpPr txBox="1"/>
          <p:nvPr/>
        </p:nvSpPr>
        <p:spPr>
          <a:xfrm>
            <a:off x="4166233" y="498576"/>
            <a:ext cx="16051532" cy="10572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spAutoFit/>
          </a:bodyPr>
          <a:lstStyle>
            <a:lvl1pPr>
              <a:defRPr sz="6000" b="1">
                <a:solidFill>
                  <a:srgbClr val="000000"/>
                </a:solidFill>
                <a:latin typeface="Helvetica"/>
                <a:ea typeface="Helvetica"/>
                <a:cs typeface="Helvetica"/>
                <a:sym typeface="Helvetica"/>
              </a:defRPr>
            </a:lvl1pPr>
          </a:lstStyle>
          <a:p>
            <a:r>
              <a:rPr lang="ar-SA" altLang="en-FI" sz="6000" dirty="0">
                <a:latin typeface="Almarai ExtraBold" pitchFamily="2" charset="-78"/>
                <a:ea typeface="Sul Sans" charset="0"/>
                <a:cs typeface="Almarai ExtraBold" pitchFamily="2" charset="-78"/>
                <a:sym typeface="Sul Sans" charset="0"/>
              </a:rPr>
              <a:t>اجمع البيانات وتسبب في الشعور بالألم</a:t>
            </a:r>
            <a:endParaRPr dirty="0">
              <a:latin typeface="Almarai ExtraBold" pitchFamily="2" charset="-78"/>
              <a:cs typeface="Almarai ExtraBold" pitchFamily="2" charset="-78"/>
            </a:endParaRPr>
          </a:p>
        </p:txBody>
      </p:sp>
      <p:sp>
        <p:nvSpPr>
          <p:cNvPr id="122" name="First discussion point name —  First discussion point explanation and example if necessary.…"/>
          <p:cNvSpPr txBox="1"/>
          <p:nvPr/>
        </p:nvSpPr>
        <p:spPr>
          <a:xfrm>
            <a:off x="8696947" y="1985226"/>
            <a:ext cx="14108834" cy="11132662"/>
          </a:xfrm>
          <a:prstGeom prst="rect">
            <a:avLst/>
          </a:prstGeom>
          <a:ln w="12700">
            <a:miter lim="400000"/>
          </a:ln>
          <a:extLst>
            <a:ext uri="{C572A759-6A51-4108-AA02-DFA0A04FC94B}">
              <ma14:wrappingTextBoxFlag xmlns="" xmlns:ma14="http://schemas.microsoft.com/office/mac/drawingml/2011/main" val="1"/>
            </a:ext>
          </a:extLst>
        </p:spPr>
        <p:txBody>
          <a:bodyPr wrap="square" lIns="71437" tIns="71437" rIns="71437" bIns="71437">
            <a:spAutoFit/>
          </a:bodyPr>
          <a:lstStyle/>
          <a:p>
            <a:pPr marL="457200" indent="-457200" algn="r" rtl="1" eaLnBrk="1">
              <a:lnSpc>
                <a:spcPct val="150000"/>
              </a:lnSpc>
              <a:buFont typeface="Arial" panose="020B0604020202020204" pitchFamily="34" charset="0"/>
              <a:buChar char="•"/>
            </a:pPr>
            <a:r>
              <a:rPr lang="ar-SA" altLang="en-FI" sz="3200" dirty="0">
                <a:solidFill>
                  <a:srgbClr val="53585F"/>
                </a:solidFill>
                <a:latin typeface="Almarai" pitchFamily="2" charset="-78"/>
                <a:ea typeface="Tiempos Text Regular" charset="0"/>
                <a:cs typeface="Almarai" pitchFamily="2" charset="-78"/>
                <a:sym typeface="Tiempos Text Regular" charset="0"/>
              </a:rPr>
              <a:t>كيف حاليا  </a:t>
            </a:r>
            <a:r>
              <a:rPr lang="ar-JO" altLang="en-FI" sz="3200" dirty="0">
                <a:solidFill>
                  <a:srgbClr val="53585F"/>
                </a:solidFill>
                <a:latin typeface="Almarai" pitchFamily="2" charset="-78"/>
                <a:ea typeface="Tiempos Text Regular" charset="0"/>
                <a:cs typeface="Almarai" pitchFamily="2" charset="-78"/>
                <a:sym typeface="Tiempos Text Regular" charset="0"/>
              </a:rPr>
              <a:t>يتعلم ابنك</a:t>
            </a:r>
            <a:r>
              <a:rPr lang="ar-SA" altLang="en-FI" sz="3200" dirty="0">
                <a:solidFill>
                  <a:srgbClr val="53585F"/>
                </a:solidFill>
                <a:latin typeface="Almarai" pitchFamily="2" charset="-78"/>
                <a:ea typeface="Tiempos Text Regular" charset="0"/>
                <a:cs typeface="Almarai" pitchFamily="2" charset="-78"/>
                <a:sym typeface="Tiempos Text Regular" charset="0"/>
              </a:rPr>
              <a:t>؟</a:t>
            </a:r>
          </a:p>
          <a:p>
            <a:pPr marL="457200" indent="-457200" algn="r" rtl="1" eaLnBrk="1">
              <a:lnSpc>
                <a:spcPct val="150000"/>
              </a:lnSpc>
              <a:buFont typeface="Arial" panose="020B0604020202020204" pitchFamily="34" charset="0"/>
              <a:buChar char="•"/>
            </a:pPr>
            <a:r>
              <a:rPr lang="ar-JO" altLang="en-FI" sz="3200" dirty="0">
                <a:solidFill>
                  <a:srgbClr val="53585F"/>
                </a:solidFill>
                <a:latin typeface="Almarai" pitchFamily="2" charset="-78"/>
                <a:ea typeface="Tiempos Text Regular" charset="0"/>
                <a:cs typeface="Almarai" pitchFamily="2" charset="-78"/>
                <a:sym typeface="Tiempos Text Regular" charset="0"/>
              </a:rPr>
              <a:t>كيف تقيم اداء ابنك حاليا</a:t>
            </a:r>
            <a:r>
              <a:rPr lang="ar-SA" altLang="en-FI" sz="3200" dirty="0">
                <a:solidFill>
                  <a:srgbClr val="53585F"/>
                </a:solidFill>
                <a:latin typeface="Almarai" pitchFamily="2" charset="-78"/>
                <a:ea typeface="Tiempos Text Regular" charset="0"/>
                <a:cs typeface="Almarai" pitchFamily="2" charset="-78"/>
                <a:sym typeface="Tiempos Text Regular" charset="0"/>
              </a:rPr>
              <a:t>؟</a:t>
            </a:r>
            <a:endParaRPr lang="ar-JO" altLang="en-FI" sz="3200" dirty="0">
              <a:solidFill>
                <a:srgbClr val="53585F"/>
              </a:solidFill>
              <a:latin typeface="Almarai" pitchFamily="2" charset="-78"/>
              <a:ea typeface="Tiempos Text Regular" charset="0"/>
              <a:cs typeface="Almarai" pitchFamily="2" charset="-78"/>
              <a:sym typeface="Tiempos Text Regular" charset="0"/>
            </a:endParaRPr>
          </a:p>
          <a:p>
            <a:pPr marL="457200" indent="-457200" algn="r" rtl="1" eaLnBrk="1">
              <a:lnSpc>
                <a:spcPct val="150000"/>
              </a:lnSpc>
              <a:buFont typeface="Arial" panose="020B0604020202020204" pitchFamily="34" charset="0"/>
              <a:buChar char="•"/>
            </a:pPr>
            <a:r>
              <a:rPr lang="ar-JO" altLang="en-FI" sz="3200" dirty="0">
                <a:solidFill>
                  <a:srgbClr val="53585F"/>
                </a:solidFill>
                <a:latin typeface="Almarai" pitchFamily="2" charset="-78"/>
                <a:ea typeface="Tiempos Text Regular" charset="0"/>
                <a:cs typeface="Almarai" pitchFamily="2" charset="-78"/>
                <a:sym typeface="Tiempos Text Regular" charset="0"/>
              </a:rPr>
              <a:t>كم ساعه باليوم تتحدث مع ابنك</a:t>
            </a:r>
            <a:r>
              <a:rPr lang="ar-SA" altLang="en-FI" sz="3200" dirty="0">
                <a:solidFill>
                  <a:srgbClr val="53585F"/>
                </a:solidFill>
                <a:latin typeface="Almarai" pitchFamily="2" charset="-78"/>
                <a:ea typeface="Tiempos Text Regular" charset="0"/>
                <a:cs typeface="Almarai" pitchFamily="2" charset="-78"/>
                <a:sym typeface="Tiempos Text Regular" charset="0"/>
              </a:rPr>
              <a:t> ؟</a:t>
            </a:r>
            <a:endParaRPr lang="ar-JO" altLang="en-FI" sz="3200" dirty="0">
              <a:solidFill>
                <a:srgbClr val="53585F"/>
              </a:solidFill>
              <a:latin typeface="Almarai" pitchFamily="2" charset="-78"/>
              <a:ea typeface="Tiempos Text Regular" charset="0"/>
              <a:cs typeface="Almarai" pitchFamily="2" charset="-78"/>
              <a:sym typeface="Tiempos Text Regular" charset="0"/>
            </a:endParaRPr>
          </a:p>
          <a:p>
            <a:pPr marL="457200" indent="-457200" algn="r" rtl="1" eaLnBrk="1">
              <a:lnSpc>
                <a:spcPct val="150000"/>
              </a:lnSpc>
              <a:buFont typeface="Arial" panose="020B0604020202020204" pitchFamily="34" charset="0"/>
              <a:buChar char="•"/>
            </a:pPr>
            <a:r>
              <a:rPr lang="ar-JO" altLang="en-FI" sz="3200" dirty="0">
                <a:solidFill>
                  <a:srgbClr val="53585F"/>
                </a:solidFill>
                <a:latin typeface="Almarai" pitchFamily="2" charset="-78"/>
                <a:ea typeface="Tiempos Text Regular" charset="0"/>
                <a:cs typeface="Almarai" pitchFamily="2" charset="-78"/>
                <a:sym typeface="Tiempos Text Regular" charset="0"/>
              </a:rPr>
              <a:t>هل يوجد حاله عدم انسجام بينك وبين ابنك</a:t>
            </a:r>
            <a:r>
              <a:rPr lang="ar-SA" altLang="en-FI" sz="3200" dirty="0">
                <a:solidFill>
                  <a:srgbClr val="53585F"/>
                </a:solidFill>
                <a:latin typeface="Almarai" pitchFamily="2" charset="-78"/>
                <a:ea typeface="Tiempos Text Regular" charset="0"/>
                <a:cs typeface="Almarai" pitchFamily="2" charset="-78"/>
                <a:sym typeface="Tiempos Text Regular" charset="0"/>
              </a:rPr>
              <a:t> ؟</a:t>
            </a:r>
            <a:endParaRPr lang="ar-JO" altLang="en-FI" sz="3200" dirty="0">
              <a:solidFill>
                <a:srgbClr val="53585F"/>
              </a:solidFill>
              <a:latin typeface="Almarai" pitchFamily="2" charset="-78"/>
              <a:ea typeface="Tiempos Text Regular" charset="0"/>
              <a:cs typeface="Almarai" pitchFamily="2" charset="-78"/>
              <a:sym typeface="Tiempos Text Regular" charset="0"/>
            </a:endParaRPr>
          </a:p>
          <a:p>
            <a:pPr marL="457200" indent="-457200" algn="r" rtl="1" eaLnBrk="1">
              <a:lnSpc>
                <a:spcPct val="150000"/>
              </a:lnSpc>
              <a:buFont typeface="Arial" panose="020B0604020202020204" pitchFamily="34" charset="0"/>
              <a:buChar char="•"/>
            </a:pPr>
            <a:r>
              <a:rPr lang="ar-JO" altLang="en-FI" sz="3200" dirty="0">
                <a:solidFill>
                  <a:srgbClr val="53585F"/>
                </a:solidFill>
                <a:latin typeface="Almarai" pitchFamily="2" charset="-78"/>
                <a:ea typeface="Tiempos Text Regular" charset="0"/>
                <a:cs typeface="Almarai" pitchFamily="2" charset="-78"/>
                <a:sym typeface="Tiempos Text Regular" charset="0"/>
              </a:rPr>
              <a:t>هل يلعب ابنك الالعاب الالكترونيه</a:t>
            </a:r>
            <a:r>
              <a:rPr lang="ar-SA" altLang="en-FI" sz="3200" dirty="0">
                <a:solidFill>
                  <a:srgbClr val="53585F"/>
                </a:solidFill>
                <a:latin typeface="Almarai" pitchFamily="2" charset="-78"/>
                <a:ea typeface="Tiempos Text Regular" charset="0"/>
                <a:cs typeface="Almarai" pitchFamily="2" charset="-78"/>
                <a:sym typeface="Tiempos Text Regular" charset="0"/>
              </a:rPr>
              <a:t> ؟</a:t>
            </a:r>
            <a:endParaRPr lang="ar-JO" altLang="en-FI" sz="3200" dirty="0">
              <a:solidFill>
                <a:srgbClr val="53585F"/>
              </a:solidFill>
              <a:latin typeface="Almarai" pitchFamily="2" charset="-78"/>
              <a:ea typeface="Tiempos Text Regular" charset="0"/>
              <a:cs typeface="Almarai" pitchFamily="2" charset="-78"/>
              <a:sym typeface="Tiempos Text Regular" charset="0"/>
            </a:endParaRPr>
          </a:p>
          <a:p>
            <a:pPr marL="457200" indent="-457200" algn="r" rtl="1" eaLnBrk="1">
              <a:lnSpc>
                <a:spcPct val="150000"/>
              </a:lnSpc>
              <a:buFont typeface="Arial" panose="020B0604020202020204" pitchFamily="34" charset="0"/>
              <a:buChar char="•"/>
            </a:pPr>
            <a:r>
              <a:rPr lang="ar-JO" altLang="en-FI" sz="3200" dirty="0">
                <a:solidFill>
                  <a:srgbClr val="53585F"/>
                </a:solidFill>
                <a:latin typeface="Almarai" pitchFamily="2" charset="-78"/>
                <a:ea typeface="Tiempos Text Regular" charset="0"/>
                <a:cs typeface="Almarai" pitchFamily="2" charset="-78"/>
                <a:sym typeface="Tiempos Text Regular" charset="0"/>
              </a:rPr>
              <a:t>هل تمتلك خطه مستقبليه لابنك</a:t>
            </a:r>
            <a:r>
              <a:rPr lang="ar-SA" altLang="en-FI" sz="3200" dirty="0">
                <a:solidFill>
                  <a:srgbClr val="53585F"/>
                </a:solidFill>
                <a:latin typeface="Almarai" pitchFamily="2" charset="-78"/>
                <a:ea typeface="Tiempos Text Regular" charset="0"/>
                <a:cs typeface="Almarai" pitchFamily="2" charset="-78"/>
                <a:sym typeface="Tiempos Text Regular" charset="0"/>
              </a:rPr>
              <a:t> ؟</a:t>
            </a:r>
          </a:p>
          <a:p>
            <a:pPr marL="457200" indent="-457200" algn="r" rtl="1" eaLnBrk="1">
              <a:lnSpc>
                <a:spcPct val="150000"/>
              </a:lnSpc>
              <a:buFont typeface="Arial" panose="020B0604020202020204" pitchFamily="34" charset="0"/>
              <a:buChar char="•"/>
            </a:pPr>
            <a:r>
              <a:rPr lang="ar-SA" altLang="en-FI" sz="3200" dirty="0">
                <a:solidFill>
                  <a:srgbClr val="53585F"/>
                </a:solidFill>
                <a:latin typeface="Almarai" pitchFamily="2" charset="-78"/>
                <a:ea typeface="Tiempos Text Regular" charset="0"/>
                <a:cs typeface="Almarai" pitchFamily="2" charset="-78"/>
                <a:sym typeface="Tiempos Text Regular" charset="0"/>
              </a:rPr>
              <a:t>هل أنت مرتاح </a:t>
            </a:r>
            <a:r>
              <a:rPr lang="ar-JO" altLang="en-FI" sz="3200" dirty="0">
                <a:solidFill>
                  <a:srgbClr val="53585F"/>
                </a:solidFill>
                <a:latin typeface="Almarai" pitchFamily="2" charset="-78"/>
                <a:ea typeface="Tiempos Text Regular" charset="0"/>
                <a:cs typeface="Almarai" pitchFamily="2" charset="-78"/>
                <a:sym typeface="Tiempos Text Regular" charset="0"/>
              </a:rPr>
              <a:t>بطريقه سير الامور الحاليه مع ابنك</a:t>
            </a:r>
            <a:r>
              <a:rPr lang="ar-SA" altLang="en-FI" sz="3200" dirty="0">
                <a:solidFill>
                  <a:srgbClr val="53585F"/>
                </a:solidFill>
                <a:latin typeface="Almarai" pitchFamily="2" charset="-78"/>
                <a:ea typeface="Tiempos Text Regular" charset="0"/>
                <a:cs typeface="Almarai" pitchFamily="2" charset="-78"/>
                <a:sym typeface="Tiempos Text Regular" charset="0"/>
              </a:rPr>
              <a:t>؟</a:t>
            </a:r>
            <a:endParaRPr lang="ar-JO" altLang="en-FI" sz="3200" dirty="0">
              <a:solidFill>
                <a:srgbClr val="53585F"/>
              </a:solidFill>
              <a:latin typeface="Almarai" pitchFamily="2" charset="-78"/>
              <a:ea typeface="Tiempos Text Regular" charset="0"/>
              <a:cs typeface="Almarai" pitchFamily="2" charset="-78"/>
              <a:sym typeface="Tiempos Text Regular" charset="0"/>
            </a:endParaRPr>
          </a:p>
          <a:p>
            <a:pPr marL="457200" indent="-457200" algn="r" rtl="1" eaLnBrk="1">
              <a:lnSpc>
                <a:spcPct val="150000"/>
              </a:lnSpc>
              <a:buFont typeface="Arial" panose="020B0604020202020204" pitchFamily="34" charset="0"/>
              <a:buChar char="•"/>
            </a:pPr>
            <a:r>
              <a:rPr lang="ar-JO" altLang="en-FI" sz="3200" dirty="0">
                <a:solidFill>
                  <a:srgbClr val="53585F"/>
                </a:solidFill>
                <a:latin typeface="Almarai" pitchFamily="2" charset="-78"/>
                <a:ea typeface="Tiempos Text Regular" charset="0"/>
                <a:cs typeface="Almarai" pitchFamily="2" charset="-78"/>
                <a:sym typeface="Tiempos Text Regular" charset="0"/>
              </a:rPr>
              <a:t>كم ساعه يدرس ابنك باليوم</a:t>
            </a:r>
            <a:r>
              <a:rPr lang="ar-SA" altLang="en-FI" sz="3200" dirty="0">
                <a:solidFill>
                  <a:srgbClr val="53585F"/>
                </a:solidFill>
                <a:latin typeface="Almarai" pitchFamily="2" charset="-78"/>
                <a:ea typeface="Tiempos Text Regular" charset="0"/>
                <a:cs typeface="Almarai" pitchFamily="2" charset="-78"/>
                <a:sym typeface="Tiempos Text Regular" charset="0"/>
              </a:rPr>
              <a:t> ؟</a:t>
            </a:r>
            <a:endParaRPr lang="ar-JO" altLang="en-FI" sz="3200" dirty="0">
              <a:solidFill>
                <a:srgbClr val="53585F"/>
              </a:solidFill>
              <a:latin typeface="Almarai" pitchFamily="2" charset="-78"/>
              <a:ea typeface="Tiempos Text Regular" charset="0"/>
              <a:cs typeface="Almarai" pitchFamily="2" charset="-78"/>
              <a:sym typeface="Tiempos Text Regular" charset="0"/>
            </a:endParaRPr>
          </a:p>
          <a:p>
            <a:pPr marL="457200" indent="-457200" algn="r" rtl="1">
              <a:lnSpc>
                <a:spcPct val="150000"/>
              </a:lnSpc>
              <a:buFont typeface="Arial" panose="020B0604020202020204" pitchFamily="34" charset="0"/>
              <a:buChar char="•"/>
            </a:pPr>
            <a:r>
              <a:rPr lang="ar-JO" altLang="en-FI" sz="3200" dirty="0">
                <a:solidFill>
                  <a:srgbClr val="53585F"/>
                </a:solidFill>
                <a:latin typeface="Almarai" pitchFamily="2" charset="-78"/>
                <a:cs typeface="Almarai" pitchFamily="2" charset="-78"/>
                <a:sym typeface="Tiempos Text Regular" charset="0"/>
              </a:rPr>
              <a:t>ما تاثير وضع ابنك الحالي عليك كاب او ام</a:t>
            </a:r>
            <a:r>
              <a:rPr lang="ar-SA" altLang="en-FI" sz="3200" dirty="0">
                <a:solidFill>
                  <a:srgbClr val="53585F"/>
                </a:solidFill>
                <a:latin typeface="Almarai" pitchFamily="2" charset="-78"/>
                <a:cs typeface="Almarai" pitchFamily="2" charset="-78"/>
                <a:sym typeface="Tiempos Text Regular" charset="0"/>
              </a:rPr>
              <a:t> ؟</a:t>
            </a:r>
            <a:endParaRPr lang="ar-JO" altLang="en-FI" sz="3200" dirty="0">
              <a:solidFill>
                <a:srgbClr val="53585F"/>
              </a:solidFill>
              <a:latin typeface="Almarai" pitchFamily="2" charset="-78"/>
              <a:cs typeface="Almarai" pitchFamily="2" charset="-78"/>
              <a:sym typeface="Tiempos Text Regular" charset="0"/>
            </a:endParaRPr>
          </a:p>
          <a:p>
            <a:pPr marL="457200" indent="-457200" algn="r" rtl="1">
              <a:lnSpc>
                <a:spcPct val="150000"/>
              </a:lnSpc>
              <a:buFont typeface="Arial" panose="020B0604020202020204" pitchFamily="34" charset="0"/>
              <a:buChar char="•"/>
            </a:pPr>
            <a:r>
              <a:rPr lang="ar-JO" altLang="en-FI" sz="3200" dirty="0">
                <a:solidFill>
                  <a:srgbClr val="53585F"/>
                </a:solidFill>
                <a:latin typeface="Almarai" pitchFamily="2" charset="-78"/>
                <a:ea typeface="Tiempos Text Regular" charset="0"/>
                <a:cs typeface="Almarai" pitchFamily="2" charset="-78"/>
                <a:sym typeface="Tiempos Text Regular" charset="0"/>
              </a:rPr>
              <a:t>ما هي صعوبات تعلم ابنك</a:t>
            </a:r>
            <a:r>
              <a:rPr lang="ar-SA" altLang="en-FI" sz="3200" dirty="0">
                <a:solidFill>
                  <a:srgbClr val="53585F"/>
                </a:solidFill>
                <a:latin typeface="Almarai" pitchFamily="2" charset="-78"/>
                <a:ea typeface="Tiempos Text Regular" charset="0"/>
                <a:cs typeface="Almarai" pitchFamily="2" charset="-78"/>
                <a:sym typeface="Tiempos Text Regular" charset="0"/>
              </a:rPr>
              <a:t> ؟</a:t>
            </a:r>
            <a:endParaRPr lang="ar-JO" altLang="en-FI" sz="3200" dirty="0">
              <a:solidFill>
                <a:srgbClr val="53585F"/>
              </a:solidFill>
              <a:latin typeface="Almarai" pitchFamily="2" charset="-78"/>
              <a:ea typeface="Tiempos Text Regular" charset="0"/>
              <a:cs typeface="Almarai" pitchFamily="2" charset="-78"/>
              <a:sym typeface="Tiempos Text Regular" charset="0"/>
            </a:endParaRPr>
          </a:p>
          <a:p>
            <a:pPr marL="457200" indent="-457200" algn="r" rtl="1">
              <a:lnSpc>
                <a:spcPct val="150000"/>
              </a:lnSpc>
              <a:buFont typeface="Arial" panose="020B0604020202020204" pitchFamily="34" charset="0"/>
              <a:buChar char="•"/>
            </a:pPr>
            <a:r>
              <a:rPr lang="ar-JO" altLang="en-FI" sz="3200" dirty="0">
                <a:solidFill>
                  <a:srgbClr val="53585F"/>
                </a:solidFill>
                <a:latin typeface="Almarai" pitchFamily="2" charset="-78"/>
                <a:cs typeface="Almarai" pitchFamily="2" charset="-78"/>
                <a:sym typeface="Tiempos Text Regular" charset="0"/>
              </a:rPr>
              <a:t>هل تعرض ابنك لازمه او صدمه نفسيه</a:t>
            </a:r>
            <a:r>
              <a:rPr lang="ar-SA" altLang="en-FI" sz="3200" dirty="0">
                <a:solidFill>
                  <a:srgbClr val="53585F"/>
                </a:solidFill>
                <a:latin typeface="Almarai" pitchFamily="2" charset="-78"/>
                <a:ea typeface="Tiempos Text Regular" charset="0"/>
                <a:cs typeface="Almarai" pitchFamily="2" charset="-78"/>
                <a:sym typeface="Tiempos Text Regular" charset="0"/>
              </a:rPr>
              <a:t> ؟</a:t>
            </a:r>
            <a:endParaRPr lang="ar-JO" altLang="en-FI" sz="3200" dirty="0">
              <a:solidFill>
                <a:srgbClr val="53585F"/>
              </a:solidFill>
              <a:latin typeface="Almarai" pitchFamily="2" charset="-78"/>
              <a:ea typeface="Tiempos Text Regular" charset="0"/>
              <a:cs typeface="Almarai" pitchFamily="2" charset="-78"/>
              <a:sym typeface="Tiempos Text Regular" charset="0"/>
            </a:endParaRPr>
          </a:p>
          <a:p>
            <a:pPr marL="457200" indent="-457200" algn="r" rtl="1">
              <a:lnSpc>
                <a:spcPct val="150000"/>
              </a:lnSpc>
              <a:buFont typeface="Arial" panose="020B0604020202020204" pitchFamily="34" charset="0"/>
              <a:buChar char="•"/>
            </a:pPr>
            <a:r>
              <a:rPr lang="ar-JO" altLang="en-FI" sz="3200" dirty="0">
                <a:solidFill>
                  <a:srgbClr val="53585F"/>
                </a:solidFill>
                <a:latin typeface="Almarai" pitchFamily="2" charset="-78"/>
                <a:cs typeface="Almarai" pitchFamily="2" charset="-78"/>
                <a:sym typeface="Tiempos Text Regular" charset="0"/>
              </a:rPr>
              <a:t>هل ابنك يعاني من الوحده او الاكتئاب</a:t>
            </a:r>
            <a:r>
              <a:rPr lang="ar-SA" altLang="en-FI" sz="3200" dirty="0">
                <a:solidFill>
                  <a:srgbClr val="53585F"/>
                </a:solidFill>
                <a:latin typeface="Almarai" pitchFamily="2" charset="-78"/>
                <a:ea typeface="Tiempos Text Regular" charset="0"/>
                <a:cs typeface="Almarai" pitchFamily="2" charset="-78"/>
                <a:sym typeface="Tiempos Text Regular" charset="0"/>
              </a:rPr>
              <a:t> ؟</a:t>
            </a:r>
            <a:endParaRPr lang="ar-JO" altLang="en-FI" sz="3200" dirty="0">
              <a:solidFill>
                <a:srgbClr val="53585F"/>
              </a:solidFill>
              <a:latin typeface="Almarai" pitchFamily="2" charset="-78"/>
              <a:cs typeface="Almarai" pitchFamily="2" charset="-78"/>
              <a:sym typeface="Tiempos Text Regular" charset="0"/>
            </a:endParaRPr>
          </a:p>
          <a:p>
            <a:pPr marL="457200" indent="-457200" algn="r" rtl="1" eaLnBrk="1">
              <a:lnSpc>
                <a:spcPct val="150000"/>
              </a:lnSpc>
              <a:buFont typeface="Arial" panose="020B0604020202020204" pitchFamily="34" charset="0"/>
              <a:buChar char="•"/>
            </a:pPr>
            <a:r>
              <a:rPr lang="ar-JO" altLang="en-FI" sz="3200" dirty="0">
                <a:solidFill>
                  <a:srgbClr val="53585F"/>
                </a:solidFill>
                <a:latin typeface="Almarai" pitchFamily="2" charset="-78"/>
                <a:ea typeface="Tiempos Text Regular" charset="0"/>
                <a:cs typeface="Almarai" pitchFamily="2" charset="-78"/>
                <a:sym typeface="Tiempos Text Regular" charset="0"/>
              </a:rPr>
              <a:t>هل ابنك عنده مشاكل بالتعبير عن نفسه</a:t>
            </a:r>
            <a:r>
              <a:rPr lang="ar-SA" altLang="en-FI" sz="3200" dirty="0">
                <a:solidFill>
                  <a:srgbClr val="53585F"/>
                </a:solidFill>
                <a:latin typeface="Almarai" pitchFamily="2" charset="-78"/>
                <a:ea typeface="Tiempos Text Regular" charset="0"/>
                <a:cs typeface="Almarai" pitchFamily="2" charset="-78"/>
                <a:sym typeface="Tiempos Text Regular" charset="0"/>
              </a:rPr>
              <a:t> ؟</a:t>
            </a:r>
            <a:endParaRPr lang="ar-JO" altLang="en-FI" sz="3200" dirty="0">
              <a:solidFill>
                <a:srgbClr val="53585F"/>
              </a:solidFill>
              <a:latin typeface="Almarai" pitchFamily="2" charset="-78"/>
              <a:ea typeface="Tiempos Text Regular" charset="0"/>
              <a:cs typeface="Almarai" pitchFamily="2" charset="-78"/>
              <a:sym typeface="Tiempos Text Regular" charset="0"/>
            </a:endParaRPr>
          </a:p>
          <a:p>
            <a:pPr marL="457200" indent="-457200" algn="r" rtl="1" eaLnBrk="1">
              <a:lnSpc>
                <a:spcPct val="150000"/>
              </a:lnSpc>
              <a:buFont typeface="Arial" panose="020B0604020202020204" pitchFamily="34" charset="0"/>
              <a:buChar char="•"/>
            </a:pPr>
            <a:r>
              <a:rPr lang="ar-JO" altLang="en-FI" sz="3200" dirty="0">
                <a:solidFill>
                  <a:srgbClr val="53585F"/>
                </a:solidFill>
                <a:latin typeface="Almarai" pitchFamily="2" charset="-78"/>
                <a:ea typeface="Tiempos Text Regular" charset="0"/>
                <a:cs typeface="Almarai" pitchFamily="2" charset="-78"/>
                <a:sym typeface="Tiempos Text Regular" charset="0"/>
              </a:rPr>
              <a:t>هل تعاني من مشاكل في اقناع وتوجيه ابنك نحو الطريق الصحيح</a:t>
            </a:r>
            <a:r>
              <a:rPr lang="ar-SA" altLang="en-FI" sz="3200" dirty="0">
                <a:solidFill>
                  <a:srgbClr val="53585F"/>
                </a:solidFill>
                <a:latin typeface="Almarai" pitchFamily="2" charset="-78"/>
                <a:ea typeface="Tiempos Text Regular" charset="0"/>
                <a:cs typeface="Almarai" pitchFamily="2" charset="-78"/>
                <a:sym typeface="Tiempos Text Regular" charset="0"/>
              </a:rPr>
              <a:t> ؟</a:t>
            </a:r>
            <a:endParaRPr lang="ar-JO" altLang="en-FI" sz="3200" dirty="0">
              <a:solidFill>
                <a:srgbClr val="53585F"/>
              </a:solidFill>
              <a:latin typeface="Almarai" pitchFamily="2" charset="-78"/>
              <a:ea typeface="Tiempos Text Regular" charset="0"/>
              <a:cs typeface="Almarai" pitchFamily="2" charset="-78"/>
              <a:sym typeface="Tiempos Text Regular" charset="0"/>
            </a:endParaRPr>
          </a:p>
          <a:p>
            <a:pPr marL="457200" indent="-457200" algn="r" rtl="1" eaLnBrk="1">
              <a:lnSpc>
                <a:spcPct val="150000"/>
              </a:lnSpc>
              <a:buFont typeface="Arial" panose="020B0604020202020204" pitchFamily="34" charset="0"/>
              <a:buChar char="•"/>
            </a:pPr>
            <a:endParaRPr lang="ar-SA" altLang="en-FI" sz="3200" dirty="0">
              <a:solidFill>
                <a:srgbClr val="53585F"/>
              </a:solidFill>
              <a:latin typeface="Almarai" pitchFamily="2" charset="-78"/>
              <a:ea typeface="Tiempos Text Regular" charset="0"/>
              <a:cs typeface="Almarai" pitchFamily="2" charset="-78"/>
              <a:sym typeface="Tiempos Text Regular" charset="0"/>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dia no longer nation with largest poor population' | Deccan Herald">
            <a:extLst>
              <a:ext uri="{FF2B5EF4-FFF2-40B4-BE49-F238E27FC236}">
                <a16:creationId xmlns:a16="http://schemas.microsoft.com/office/drawing/2014/main" id="{3C7B16DA-6501-42F6-9F1F-C79124AE52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10050"/>
            <a:ext cx="5826480" cy="3896458"/>
          </a:xfrm>
          <a:prstGeom prst="rect">
            <a:avLst/>
          </a:prstGeom>
          <a:noFill/>
          <a:extLst>
            <a:ext uri="{909E8E84-426E-40DD-AFC4-6F175D3DCCD1}">
              <a14:hiddenFill xmlns:a14="http://schemas.microsoft.com/office/drawing/2010/main">
                <a:solidFill>
                  <a:srgbClr val="FFFFFF"/>
                </a:solidFill>
              </a14:hiddenFill>
            </a:ext>
          </a:extLst>
        </p:spPr>
      </p:pic>
      <p:sp>
        <p:nvSpPr>
          <p:cNvPr id="130" name="Line"/>
          <p:cNvSpPr/>
          <p:nvPr/>
        </p:nvSpPr>
        <p:spPr>
          <a:xfrm flipV="1">
            <a:off x="11556999" y="6223000"/>
            <a:ext cx="1270001" cy="1270000"/>
          </a:xfrm>
          <a:prstGeom prst="line">
            <a:avLst/>
          </a:prstGeom>
          <a:ln w="25400">
            <a:solidFill>
              <a:srgbClr val="FFFFFF"/>
            </a:solidFill>
            <a:miter lim="400000"/>
          </a:ln>
        </p:spPr>
        <p:txBody>
          <a:bodyPr lIns="71437" tIns="71437" rIns="71437" bIns="71437" anchor="ctr"/>
          <a:lstStyle/>
          <a:p>
            <a:pPr>
              <a:defRPr sz="3600"/>
            </a:pPr>
            <a:endParaRPr/>
          </a:p>
        </p:txBody>
      </p:sp>
      <p:sp>
        <p:nvSpPr>
          <p:cNvPr id="131" name="Point five title goes here"/>
          <p:cNvSpPr txBox="1"/>
          <p:nvPr/>
        </p:nvSpPr>
        <p:spPr>
          <a:xfrm>
            <a:off x="7756271" y="373705"/>
            <a:ext cx="16051532" cy="1357615"/>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spAutoFit/>
          </a:bodyPr>
          <a:lstStyle>
            <a:lvl1pPr>
              <a:defRPr sz="6000" b="1">
                <a:solidFill>
                  <a:srgbClr val="000000"/>
                </a:solidFill>
                <a:latin typeface="Helvetica"/>
                <a:ea typeface="Helvetica"/>
                <a:cs typeface="Helvetica"/>
                <a:sym typeface="Helvetica"/>
              </a:defRPr>
            </a:lvl1pPr>
          </a:lstStyle>
          <a:p>
            <a:pPr>
              <a:lnSpc>
                <a:spcPct val="150000"/>
              </a:lnSpc>
            </a:pPr>
            <a:r>
              <a:rPr lang="ar-SA" altLang="en-FI" sz="6000" dirty="0">
                <a:latin typeface="Almarai ExtraBold" pitchFamily="2" charset="-78"/>
                <a:ea typeface="Sul Sans" charset="0"/>
                <a:cs typeface="Almarai ExtraBold" pitchFamily="2" charset="-78"/>
                <a:sym typeface="Sul Sans" charset="0"/>
              </a:rPr>
              <a:t>ما الأشياء التي يفتقرون إليها في حياتهم</a:t>
            </a:r>
            <a:endParaRPr dirty="0">
              <a:latin typeface="Almarai ExtraBold" pitchFamily="2" charset="-78"/>
              <a:cs typeface="Almarai ExtraBold" pitchFamily="2" charset="-78"/>
            </a:endParaRPr>
          </a:p>
        </p:txBody>
      </p:sp>
      <p:sp>
        <p:nvSpPr>
          <p:cNvPr id="132" name="First discussion point name —  First discussion point explanation and example if necessary.…"/>
          <p:cNvSpPr txBox="1"/>
          <p:nvPr/>
        </p:nvSpPr>
        <p:spPr>
          <a:xfrm>
            <a:off x="2595581" y="1445557"/>
            <a:ext cx="21212222" cy="10824885"/>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p>
            <a:pPr algn="r" eaLnBrk="1">
              <a:lnSpc>
                <a:spcPct val="200000"/>
              </a:lnSpc>
            </a:pPr>
            <a:r>
              <a:rPr lang="ar-SA" sz="3200" dirty="0">
                <a:solidFill>
                  <a:schemeClr val="bg2"/>
                </a:solidFill>
                <a:latin typeface="Almarai" pitchFamily="2" charset="-78"/>
                <a:cs typeface="Almarai" pitchFamily="2" charset="-78"/>
              </a:rPr>
              <a:t>حسنًا </a:t>
            </a:r>
            <a:r>
              <a:rPr lang="ar-JO" sz="3200" dirty="0">
                <a:solidFill>
                  <a:schemeClr val="bg2"/>
                </a:solidFill>
                <a:latin typeface="Almarai" pitchFamily="2" charset="-78"/>
                <a:cs typeface="Almarai" pitchFamily="2" charset="-78"/>
              </a:rPr>
              <a:t>يا محمد</a:t>
            </a:r>
            <a:r>
              <a:rPr lang="ar-SA" sz="3200" dirty="0">
                <a:solidFill>
                  <a:schemeClr val="bg2"/>
                </a:solidFill>
                <a:latin typeface="Almarai" pitchFamily="2" charset="-78"/>
                <a:cs typeface="Almarai" pitchFamily="2" charset="-78"/>
              </a:rPr>
              <a:t>، </a:t>
            </a:r>
          </a:p>
          <a:p>
            <a:pPr marL="457200" indent="-457200" algn="r" rtl="1" eaLnBrk="1">
              <a:lnSpc>
                <a:spcPct val="200000"/>
              </a:lnSpc>
              <a:buFont typeface="Arial" panose="020B0604020202020204" pitchFamily="34" charset="0"/>
              <a:buChar char="•"/>
            </a:pPr>
            <a:r>
              <a:rPr lang="ar-SA" sz="3200" dirty="0">
                <a:solidFill>
                  <a:schemeClr val="bg2"/>
                </a:solidFill>
                <a:latin typeface="Almarai" pitchFamily="2" charset="-78"/>
                <a:cs typeface="Almarai" pitchFamily="2" charset="-78"/>
              </a:rPr>
              <a:t>إلى أين تريد </a:t>
            </a:r>
            <a:r>
              <a:rPr lang="ar-JO" sz="3200" dirty="0">
                <a:solidFill>
                  <a:schemeClr val="bg2"/>
                </a:solidFill>
                <a:latin typeface="Almarai" pitchFamily="2" charset="-78"/>
                <a:cs typeface="Almarai" pitchFamily="2" charset="-78"/>
              </a:rPr>
              <a:t>ان يصل ابنك خلال 12 شهر</a:t>
            </a:r>
            <a:r>
              <a:rPr lang="ar-SA" sz="3200" dirty="0">
                <a:solidFill>
                  <a:schemeClr val="bg2"/>
                </a:solidFill>
                <a:latin typeface="Almarai" pitchFamily="2" charset="-78"/>
                <a:cs typeface="Almarai" pitchFamily="2" charset="-78"/>
              </a:rPr>
              <a:t>؟</a:t>
            </a:r>
            <a:r>
              <a:rPr lang="en-US" sz="3200" dirty="0">
                <a:solidFill>
                  <a:schemeClr val="bg2"/>
                </a:solidFill>
                <a:latin typeface="Almarai" pitchFamily="2" charset="-78"/>
                <a:cs typeface="Almarai" pitchFamily="2" charset="-78"/>
              </a:rPr>
              <a:t> </a:t>
            </a:r>
            <a:r>
              <a:rPr lang="ar-SA" sz="3200" dirty="0">
                <a:solidFill>
                  <a:schemeClr val="bg2"/>
                </a:solidFill>
                <a:latin typeface="Almarai" pitchFamily="2" charset="-78"/>
                <a:cs typeface="Almarai" pitchFamily="2" charset="-78"/>
              </a:rPr>
              <a:t>يجب أن تحصل على إجابة</a:t>
            </a:r>
            <a:r>
              <a:rPr lang="ar-JO" sz="3200" dirty="0">
                <a:solidFill>
                  <a:schemeClr val="bg2"/>
                </a:solidFill>
                <a:latin typeface="Almarai" pitchFamily="2" charset="-78"/>
                <a:cs typeface="Almarai" pitchFamily="2" charset="-78"/>
              </a:rPr>
              <a:t> واضحه</a:t>
            </a:r>
            <a:r>
              <a:rPr lang="ar-SA" sz="3200" dirty="0">
                <a:solidFill>
                  <a:schemeClr val="bg2"/>
                </a:solidFill>
                <a:latin typeface="Almarai" pitchFamily="2" charset="-78"/>
                <a:cs typeface="Almarai" pitchFamily="2" charset="-78"/>
              </a:rPr>
              <a:t> على هذا السؤال</a:t>
            </a:r>
          </a:p>
          <a:p>
            <a:pPr marL="457200" indent="-457200" algn="r" rtl="1" eaLnBrk="1">
              <a:lnSpc>
                <a:spcPct val="200000"/>
              </a:lnSpc>
              <a:buFont typeface="Arial" panose="020B0604020202020204" pitchFamily="34" charset="0"/>
              <a:buChar char="•"/>
            </a:pPr>
            <a:r>
              <a:rPr lang="ar-SA" sz="3200" dirty="0">
                <a:solidFill>
                  <a:schemeClr val="bg2"/>
                </a:solidFill>
                <a:latin typeface="Almarai" pitchFamily="2" charset="-78"/>
                <a:cs typeface="Almarai" pitchFamily="2" charset="-78"/>
              </a:rPr>
              <a:t>كيف ستكون الأمور مختلفة بالنسبة </a:t>
            </a:r>
            <a:r>
              <a:rPr lang="ar-JO" sz="3200" dirty="0">
                <a:solidFill>
                  <a:schemeClr val="bg2"/>
                </a:solidFill>
                <a:latin typeface="Almarai" pitchFamily="2" charset="-78"/>
                <a:cs typeface="Almarai" pitchFamily="2" charset="-78"/>
              </a:rPr>
              <a:t>لك لو ابنك وصل لهذه النتيجه</a:t>
            </a:r>
            <a:r>
              <a:rPr lang="ar-SA" altLang="en-FI" sz="3200" dirty="0">
                <a:solidFill>
                  <a:srgbClr val="53585F"/>
                </a:solidFill>
                <a:latin typeface="Almarai ExtraBold" pitchFamily="2" charset="-78"/>
                <a:ea typeface="Tiempos Text Regular" charset="0"/>
                <a:cs typeface="Almarai ExtraBold" pitchFamily="2" charset="-78"/>
                <a:sym typeface="Tiempos Text Regular" charset="0"/>
              </a:rPr>
              <a:t> ؟</a:t>
            </a:r>
            <a:endParaRPr lang="ar-JO" altLang="en-FI" sz="3200" dirty="0">
              <a:solidFill>
                <a:srgbClr val="53585F"/>
              </a:solidFill>
              <a:latin typeface="Almarai ExtraBold" pitchFamily="2" charset="-78"/>
              <a:ea typeface="Tiempos Text Regular" charset="0"/>
              <a:cs typeface="Almarai ExtraBold" pitchFamily="2" charset="-78"/>
              <a:sym typeface="Tiempos Text Regular" charset="0"/>
            </a:endParaRPr>
          </a:p>
          <a:p>
            <a:pPr marL="457200" indent="-457200" algn="r" rtl="1" eaLnBrk="1">
              <a:lnSpc>
                <a:spcPct val="200000"/>
              </a:lnSpc>
              <a:buFont typeface="Arial" panose="020B0604020202020204" pitchFamily="34" charset="0"/>
              <a:buChar char="•"/>
            </a:pPr>
            <a:r>
              <a:rPr lang="ar-JO" sz="3200" dirty="0">
                <a:solidFill>
                  <a:schemeClr val="bg2"/>
                </a:solidFill>
                <a:latin typeface="Almarai" pitchFamily="2" charset="-78"/>
                <a:cs typeface="Almarai" pitchFamily="2" charset="-78"/>
                <a:sym typeface="Tiempos Text Regular" charset="0"/>
              </a:rPr>
              <a:t>اخبرني عن تاثير سلوكيات ابنك على مناحي حياتك الاخرئ</a:t>
            </a:r>
            <a:r>
              <a:rPr lang="ar-SA" altLang="en-FI" sz="3200" dirty="0">
                <a:solidFill>
                  <a:schemeClr val="bg2"/>
                </a:solidFill>
                <a:latin typeface="Almarai" pitchFamily="2" charset="-78"/>
                <a:cs typeface="Almarai" pitchFamily="2" charset="-78"/>
                <a:sym typeface="Tiempos Text Regular" charset="0"/>
              </a:rPr>
              <a:t> </a:t>
            </a:r>
            <a:r>
              <a:rPr lang="ar-SA" altLang="en-FI" sz="3200" dirty="0">
                <a:solidFill>
                  <a:srgbClr val="53585F"/>
                </a:solidFill>
                <a:latin typeface="Almarai ExtraBold" pitchFamily="2" charset="-78"/>
                <a:ea typeface="Tiempos Text Regular" charset="0"/>
                <a:cs typeface="Almarai ExtraBold" pitchFamily="2" charset="-78"/>
                <a:sym typeface="Tiempos Text Regular" charset="0"/>
              </a:rPr>
              <a:t>؟</a:t>
            </a:r>
            <a:endParaRPr lang="ar-SA" sz="3200" dirty="0">
              <a:solidFill>
                <a:schemeClr val="bg2"/>
              </a:solidFill>
              <a:latin typeface="Almarai" pitchFamily="2" charset="-78"/>
              <a:cs typeface="Almarai" pitchFamily="2" charset="-78"/>
            </a:endParaRPr>
          </a:p>
          <a:p>
            <a:pPr marL="457200" indent="-457200" algn="r" rtl="1" eaLnBrk="1">
              <a:lnSpc>
                <a:spcPct val="200000"/>
              </a:lnSpc>
              <a:buFont typeface="Arial" panose="020B0604020202020204" pitchFamily="34" charset="0"/>
              <a:buChar char="•"/>
            </a:pPr>
            <a:r>
              <a:rPr lang="ar-JO" sz="3200" dirty="0">
                <a:solidFill>
                  <a:schemeClr val="bg2"/>
                </a:solidFill>
                <a:latin typeface="Almarai" pitchFamily="2" charset="-78"/>
                <a:cs typeface="Almarai" pitchFamily="2" charset="-78"/>
              </a:rPr>
              <a:t>ماذا سيحدث لابنك لو استمر الامر على ماهو عليه حاليا</a:t>
            </a:r>
            <a:r>
              <a:rPr lang="ar-SA" altLang="en-FI" sz="3200" dirty="0">
                <a:solidFill>
                  <a:srgbClr val="53585F"/>
                </a:solidFill>
                <a:latin typeface="Almarai ExtraBold" pitchFamily="2" charset="-78"/>
                <a:ea typeface="Tiempos Text Regular" charset="0"/>
                <a:cs typeface="Almarai ExtraBold" pitchFamily="2" charset="-78"/>
                <a:sym typeface="Tiempos Text Regular" charset="0"/>
              </a:rPr>
              <a:t> ؟</a:t>
            </a:r>
            <a:endParaRPr lang="ar-JO" altLang="en-FI" sz="3200" dirty="0">
              <a:solidFill>
                <a:srgbClr val="53585F"/>
              </a:solidFill>
              <a:latin typeface="Almarai ExtraBold" pitchFamily="2" charset="-78"/>
              <a:ea typeface="Tiempos Text Regular" charset="0"/>
              <a:cs typeface="Almarai ExtraBold" pitchFamily="2" charset="-78"/>
              <a:sym typeface="Tiempos Text Regular" charset="0"/>
            </a:endParaRPr>
          </a:p>
          <a:p>
            <a:pPr marL="457200" indent="-457200" algn="r" rtl="1">
              <a:lnSpc>
                <a:spcPct val="200000"/>
              </a:lnSpc>
              <a:buFont typeface="Arial" panose="020B0604020202020204" pitchFamily="34" charset="0"/>
              <a:buChar char="•"/>
            </a:pPr>
            <a:r>
              <a:rPr lang="ar-SA" altLang="en-FI" sz="3200" dirty="0">
                <a:solidFill>
                  <a:srgbClr val="53585F"/>
                </a:solidFill>
                <a:latin typeface="Almarai" pitchFamily="2" charset="-78"/>
                <a:ea typeface="Tiempos Text Regular" charset="0"/>
                <a:cs typeface="Almarai" pitchFamily="2" charset="-78"/>
                <a:sym typeface="Tiempos Text Regular" charset="0"/>
              </a:rPr>
              <a:t>هل دخلك كاف </a:t>
            </a:r>
            <a:r>
              <a:rPr lang="ar-JO" altLang="en-FI" sz="3200" dirty="0">
                <a:solidFill>
                  <a:srgbClr val="53585F"/>
                </a:solidFill>
                <a:latin typeface="Almarai" pitchFamily="2" charset="-78"/>
                <a:ea typeface="Tiempos Text Regular" charset="0"/>
                <a:cs typeface="Almarai" pitchFamily="2" charset="-78"/>
                <a:sym typeface="Tiempos Text Regular" charset="0"/>
              </a:rPr>
              <a:t>لتلبيه جميع رغبات ابنك</a:t>
            </a:r>
            <a:r>
              <a:rPr lang="ar-SA" altLang="en-FI" sz="3200" dirty="0">
                <a:solidFill>
                  <a:srgbClr val="53585F"/>
                </a:solidFill>
                <a:latin typeface="Almarai" pitchFamily="2" charset="-78"/>
                <a:ea typeface="Tiempos Text Regular" charset="0"/>
                <a:cs typeface="Almarai" pitchFamily="2" charset="-78"/>
                <a:sym typeface="Tiempos Text Regular" charset="0"/>
              </a:rPr>
              <a:t>؟</a:t>
            </a:r>
            <a:endParaRPr lang="en-US" altLang="en-FI" sz="3200" dirty="0">
              <a:solidFill>
                <a:srgbClr val="53585F"/>
              </a:solidFill>
              <a:latin typeface="Almarai" pitchFamily="2" charset="-78"/>
              <a:ea typeface="Tiempos Text Regular" charset="0"/>
              <a:cs typeface="Almarai" pitchFamily="2" charset="-78"/>
              <a:sym typeface="Tiempos Text Regular" charset="0"/>
            </a:endParaRPr>
          </a:p>
          <a:p>
            <a:pPr marL="457200" indent="-457200" algn="r" rtl="1">
              <a:lnSpc>
                <a:spcPct val="200000"/>
              </a:lnSpc>
              <a:buFont typeface="Arial" panose="020B0604020202020204" pitchFamily="34" charset="0"/>
              <a:buChar char="•"/>
            </a:pPr>
            <a:r>
              <a:rPr lang="ar-JO" sz="3200" dirty="0">
                <a:solidFill>
                  <a:schemeClr val="bg2"/>
                </a:solidFill>
                <a:latin typeface="Almarai" pitchFamily="2" charset="-78"/>
                <a:cs typeface="Almarai" pitchFamily="2" charset="-78"/>
              </a:rPr>
              <a:t>ما هي محفزاتك لتحسين وضع ابنك</a:t>
            </a:r>
            <a:r>
              <a:rPr lang="ar-SA" altLang="en-FI" sz="3200" dirty="0">
                <a:solidFill>
                  <a:srgbClr val="53585F"/>
                </a:solidFill>
                <a:latin typeface="Almarai" pitchFamily="2" charset="-78"/>
                <a:ea typeface="Tiempos Text Regular" charset="0"/>
                <a:cs typeface="Almarai" pitchFamily="2" charset="-78"/>
                <a:sym typeface="Tiempos Text Regular" charset="0"/>
              </a:rPr>
              <a:t> ؟</a:t>
            </a:r>
            <a:endParaRPr lang="en-US" altLang="en-FI" sz="3200" dirty="0">
              <a:solidFill>
                <a:srgbClr val="53585F"/>
              </a:solidFill>
              <a:latin typeface="Almarai" pitchFamily="2" charset="-78"/>
              <a:ea typeface="Tiempos Text Regular" charset="0"/>
              <a:cs typeface="Almarai" pitchFamily="2" charset="-78"/>
              <a:sym typeface="Tiempos Text Regular" charset="0"/>
            </a:endParaRPr>
          </a:p>
          <a:p>
            <a:pPr marL="457200" indent="-457200" algn="r" rtl="1">
              <a:lnSpc>
                <a:spcPct val="200000"/>
              </a:lnSpc>
              <a:spcBef>
                <a:spcPts val="0"/>
              </a:spcBef>
              <a:spcAft>
                <a:spcPts val="0"/>
              </a:spcAft>
              <a:buFont typeface="Arial" panose="020B0604020202020204" pitchFamily="34" charset="0"/>
              <a:buChar char="•"/>
            </a:pPr>
            <a:r>
              <a:rPr lang="ar-JO" sz="3200" dirty="0">
                <a:solidFill>
                  <a:schemeClr val="bg2"/>
                </a:solidFill>
                <a:latin typeface="Almarai" pitchFamily="2" charset="-78"/>
                <a:cs typeface="Almarai" pitchFamily="2" charset="-78"/>
              </a:rPr>
              <a:t>ماذا سيتغير في حياتك إذا وصل ابنك الى الحالة المرغوبة اليك</a:t>
            </a:r>
            <a:r>
              <a:rPr lang="ar-SA" altLang="en-FI" sz="3200" dirty="0">
                <a:solidFill>
                  <a:srgbClr val="53585F"/>
                </a:solidFill>
                <a:latin typeface="Almarai" pitchFamily="2" charset="-78"/>
                <a:ea typeface="Tiempos Text Regular" charset="0"/>
                <a:cs typeface="Almarai" pitchFamily="2" charset="-78"/>
                <a:sym typeface="Tiempos Text Regular" charset="0"/>
              </a:rPr>
              <a:t> ؟</a:t>
            </a:r>
            <a:endParaRPr lang="ar-SA" sz="3200" dirty="0">
              <a:solidFill>
                <a:schemeClr val="bg2"/>
              </a:solidFill>
              <a:latin typeface="Almarai" pitchFamily="2" charset="-78"/>
              <a:cs typeface="Almarai" pitchFamily="2" charset="-78"/>
            </a:endParaRPr>
          </a:p>
          <a:p>
            <a:pPr algn="r" eaLnBrk="1">
              <a:lnSpc>
                <a:spcPct val="200000"/>
              </a:lnSpc>
            </a:pPr>
            <a:r>
              <a:rPr lang="ar-SA" sz="3200" i="1" u="sng" dirty="0">
                <a:solidFill>
                  <a:schemeClr val="bg2"/>
                </a:solidFill>
                <a:latin typeface="Almarai" pitchFamily="2" charset="-78"/>
                <a:cs typeface="Almarai" pitchFamily="2" charset="-78"/>
              </a:rPr>
              <a:t>في هذا الجزء ، ادعمهم في رؤيتهم وتأكد من قضاء بعض الوقت في تحديد</a:t>
            </a:r>
            <a:r>
              <a:rPr lang="ar-JO" sz="3200" i="1" u="sng" dirty="0">
                <a:solidFill>
                  <a:schemeClr val="bg2"/>
                </a:solidFill>
                <a:latin typeface="Almarai" pitchFamily="2" charset="-78"/>
                <a:cs typeface="Almarai" pitchFamily="2" charset="-78"/>
              </a:rPr>
              <a:t> مشاكلهم</a:t>
            </a:r>
            <a:r>
              <a:rPr lang="ar-SA" sz="3200" i="1" u="sng" dirty="0">
                <a:solidFill>
                  <a:schemeClr val="bg2"/>
                </a:solidFill>
                <a:latin typeface="Almarai" pitchFamily="2" charset="-78"/>
                <a:cs typeface="Almarai" pitchFamily="2" charset="-78"/>
              </a:rPr>
              <a:t> واستكشافها </a:t>
            </a:r>
            <a:r>
              <a:rPr lang="ar-JO" sz="3200" i="1" u="sng" dirty="0">
                <a:solidFill>
                  <a:schemeClr val="bg2"/>
                </a:solidFill>
                <a:latin typeface="Almarai" pitchFamily="2" charset="-78"/>
                <a:cs typeface="Almarai" pitchFamily="2" charset="-78"/>
              </a:rPr>
              <a:t>بشكل مفصل</a:t>
            </a:r>
          </a:p>
          <a:p>
            <a:pPr algn="r" eaLnBrk="1">
              <a:lnSpc>
                <a:spcPct val="200000"/>
              </a:lnSpc>
            </a:pPr>
            <a:r>
              <a:rPr lang="ar-SA" sz="3200" i="1" u="sng" dirty="0">
                <a:solidFill>
                  <a:schemeClr val="bg2"/>
                </a:solidFill>
                <a:latin typeface="Almarai" pitchFamily="2" charset="-78"/>
                <a:cs typeface="Almarai" pitchFamily="2" charset="-78"/>
              </a:rPr>
              <a:t>. إذا كان هدفهم منخفضًا جدًا ، ساعدهم في تحقيق أهداف أعلى وتوسيع ما هو ممكن بالنسبة لهم بما يتجاوز ما قد يرونه بأنفسهم. في هذه المرحلة ، يمكنك استخدام دراسات الحالة أو قصص الأشخاص الذين ساعدتهم في مساعدتهم على رؤية أكبر</a:t>
            </a:r>
            <a:endParaRPr sz="3200" i="1" u="sng" dirty="0">
              <a:solidFill>
                <a:schemeClr val="bg2"/>
              </a:solidFill>
              <a:latin typeface="Almarai" pitchFamily="2" charset="-78"/>
              <a:cs typeface="Almarai" pitchFamily="2" charset="-78"/>
            </a:endParaRPr>
          </a:p>
        </p:txBody>
      </p:sp>
      <p:pic>
        <p:nvPicPr>
          <p:cNvPr id="2" name="Picture 2" descr="I am Lost - Community | Facebook">
            <a:extLst>
              <a:ext uri="{FF2B5EF4-FFF2-40B4-BE49-F238E27FC236}">
                <a16:creationId xmlns:a16="http://schemas.microsoft.com/office/drawing/2014/main" id="{C5DD8AAC-CFA5-4E19-B428-AF1A307F290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4553"/>
          <a:stretch/>
        </p:blipFill>
        <p:spPr bwMode="auto">
          <a:xfrm>
            <a:off x="0" y="0"/>
            <a:ext cx="7404116" cy="4210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ontrol The Control Freak In You - Subliminal Isochronic Meditation For  Controlling Personality - YouTube">
            <a:extLst>
              <a:ext uri="{FF2B5EF4-FFF2-40B4-BE49-F238E27FC236}">
                <a16:creationId xmlns:a16="http://schemas.microsoft.com/office/drawing/2014/main" id="{A98D6C92-7578-4361-961F-59F0CD0845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13333"/>
            <a:ext cx="24384000" cy="13715999"/>
          </a:xfrm>
          <a:prstGeom prst="rect">
            <a:avLst/>
          </a:prstGeom>
          <a:noFill/>
          <a:extLst>
            <a:ext uri="{909E8E84-426E-40DD-AFC4-6F175D3DCCD1}">
              <a14:hiddenFill xmlns:a14="http://schemas.microsoft.com/office/drawing/2010/main">
                <a:solidFill>
                  <a:srgbClr val="FFFFFF"/>
                </a:solidFill>
              </a14:hiddenFill>
            </a:ext>
          </a:extLst>
        </p:spPr>
      </p:pic>
      <p:sp>
        <p:nvSpPr>
          <p:cNvPr id="137" name="Rectangle"/>
          <p:cNvSpPr/>
          <p:nvPr/>
        </p:nvSpPr>
        <p:spPr>
          <a:xfrm>
            <a:off x="-42479" y="0"/>
            <a:ext cx="24384000" cy="13829332"/>
          </a:xfrm>
          <a:prstGeom prst="rect">
            <a:avLst/>
          </a:prstGeom>
          <a:solidFill>
            <a:srgbClr val="000000">
              <a:alpha val="40000"/>
            </a:srgbClr>
          </a:solidFill>
          <a:ln w="12700">
            <a:miter lim="400000"/>
          </a:ln>
        </p:spPr>
        <p:txBody>
          <a:bodyPr lIns="71437" tIns="71437" rIns="71437" bIns="71437" anchor="ctr"/>
          <a:lstStyle/>
          <a:p>
            <a:pPr>
              <a:defRPr sz="3600"/>
            </a:pPr>
            <a:endParaRPr/>
          </a:p>
        </p:txBody>
      </p:sp>
      <p:sp>
        <p:nvSpPr>
          <p:cNvPr id="138" name="Point six title goes here"/>
          <p:cNvSpPr txBox="1"/>
          <p:nvPr/>
        </p:nvSpPr>
        <p:spPr>
          <a:xfrm>
            <a:off x="5991163" y="10885623"/>
            <a:ext cx="14230474" cy="2000250"/>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normAutofit/>
          </a:bodyPr>
          <a:lstStyle>
            <a:lvl1pPr>
              <a:defRPr sz="5600" b="1">
                <a:latin typeface="Helvetica"/>
                <a:ea typeface="Helvetica"/>
                <a:cs typeface="Helvetica"/>
                <a:sym typeface="Helvetica"/>
              </a:defRPr>
            </a:lvl1pPr>
          </a:lstStyle>
          <a:p>
            <a:r>
              <a:rPr lang="ar-SA" altLang="en-FI" sz="7200" dirty="0">
                <a:latin typeface="Almarai ExtraBold" pitchFamily="2" charset="-78"/>
                <a:ea typeface="Sul Sans" charset="0"/>
                <a:cs typeface="Almarai ExtraBold" pitchFamily="2" charset="-78"/>
                <a:sym typeface="Sul Sans" charset="0"/>
              </a:rPr>
              <a:t>تحرير السيطرة والقبول الذاتي</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Line"/>
          <p:cNvSpPr/>
          <p:nvPr/>
        </p:nvSpPr>
        <p:spPr>
          <a:xfrm flipV="1">
            <a:off x="11556999" y="6223000"/>
            <a:ext cx="1270001" cy="1270000"/>
          </a:xfrm>
          <a:prstGeom prst="line">
            <a:avLst/>
          </a:prstGeom>
          <a:ln w="25400">
            <a:solidFill>
              <a:srgbClr val="FFFFFF"/>
            </a:solidFill>
            <a:miter lim="400000"/>
          </a:ln>
        </p:spPr>
        <p:txBody>
          <a:bodyPr lIns="71437" tIns="71437" rIns="71437" bIns="71437" anchor="ctr"/>
          <a:lstStyle/>
          <a:p>
            <a:pPr>
              <a:defRPr sz="3600"/>
            </a:pPr>
            <a:endParaRPr/>
          </a:p>
        </p:txBody>
      </p:sp>
      <p:sp>
        <p:nvSpPr>
          <p:cNvPr id="141" name="Point six title goes here"/>
          <p:cNvSpPr txBox="1"/>
          <p:nvPr/>
        </p:nvSpPr>
        <p:spPr>
          <a:xfrm>
            <a:off x="3971506" y="1100153"/>
            <a:ext cx="16051532" cy="10572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spAutoFit/>
          </a:bodyPr>
          <a:lstStyle>
            <a:lvl1pPr>
              <a:defRPr sz="6000" b="1">
                <a:solidFill>
                  <a:srgbClr val="000000"/>
                </a:solidFill>
                <a:latin typeface="Helvetica"/>
                <a:ea typeface="Helvetica"/>
                <a:cs typeface="Helvetica"/>
                <a:sym typeface="Helvetica"/>
              </a:defRPr>
            </a:lvl1pPr>
          </a:lstStyle>
          <a:p>
            <a:r>
              <a:rPr lang="ar-SA" altLang="en-FI" sz="6000" dirty="0">
                <a:latin typeface="Almarai ExtraBold" pitchFamily="2" charset="-78"/>
                <a:ea typeface="Sul Sans" charset="0"/>
                <a:cs typeface="Almarai ExtraBold" pitchFamily="2" charset="-78"/>
                <a:sym typeface="Sul Sans" charset="0"/>
              </a:rPr>
              <a:t>تحرير السيطرة والقبول الذاتي</a:t>
            </a:r>
          </a:p>
        </p:txBody>
      </p:sp>
      <p:sp>
        <p:nvSpPr>
          <p:cNvPr id="142" name="First discussion point name —  First discussion point explanation and example if necessary.…"/>
          <p:cNvSpPr txBox="1"/>
          <p:nvPr/>
        </p:nvSpPr>
        <p:spPr>
          <a:xfrm>
            <a:off x="273861" y="2922885"/>
            <a:ext cx="23446822" cy="7870230"/>
          </a:xfrm>
          <a:prstGeom prst="rect">
            <a:avLst/>
          </a:prstGeom>
          <a:ln w="12700">
            <a:miter lim="400000"/>
          </a:ln>
          <a:extLst>
            <a:ext uri="{C572A759-6A51-4108-AA02-DFA0A04FC94B}">
              <ma14:wrappingTextBoxFlag xmlns="" xmlns:ma14="http://schemas.microsoft.com/office/mac/drawingml/2011/main" val="1"/>
            </a:ext>
          </a:extLst>
        </p:spPr>
        <p:txBody>
          <a:bodyPr wrap="square" lIns="71437" tIns="71437" rIns="71437" bIns="71437">
            <a:spAutoFit/>
          </a:bodyPr>
          <a:lstStyle/>
          <a:p>
            <a:pPr algn="r" eaLnBrk="1">
              <a:lnSpc>
                <a:spcPct val="200000"/>
              </a:lnSpc>
            </a:pPr>
            <a:r>
              <a:rPr lang="ar-JO" sz="3200" dirty="0">
                <a:solidFill>
                  <a:srgbClr val="53585F"/>
                </a:solidFill>
                <a:latin typeface="Almarai" pitchFamily="2" charset="-78"/>
                <a:cs typeface="Almarai" pitchFamily="2" charset="-78"/>
              </a:rPr>
              <a:t>حاول أن تلخص وضع ابنه الحالي بناء على الاجابات على الاسئلة المطروحة ومن ثم تلخيص الحالة المرغوب الوصول إليها خلال فتره زمنية محددة</a:t>
            </a:r>
            <a:endParaRPr lang="en-US" sz="3200" dirty="0">
              <a:solidFill>
                <a:srgbClr val="53585F"/>
              </a:solidFill>
              <a:latin typeface="Almarai" pitchFamily="2" charset="-78"/>
              <a:cs typeface="Almarai" pitchFamily="2" charset="-78"/>
            </a:endParaRPr>
          </a:p>
          <a:p>
            <a:pPr algn="r">
              <a:lnSpc>
                <a:spcPct val="200000"/>
              </a:lnSpc>
            </a:pPr>
            <a:r>
              <a:rPr lang="ar-SA" altLang="en-FI" sz="3200" dirty="0">
                <a:solidFill>
                  <a:srgbClr val="53585F"/>
                </a:solidFill>
                <a:latin typeface="Almarai" pitchFamily="2" charset="-78"/>
                <a:ea typeface="Tiempos Text Regular" charset="0"/>
                <a:cs typeface="Almarai" pitchFamily="2" charset="-78"/>
                <a:sym typeface="Tiempos Text Regular" charset="0"/>
              </a:rPr>
              <a:t>حسنًا يا م</a:t>
            </a:r>
            <a:r>
              <a:rPr lang="ar-JO" altLang="en-FI" sz="3200" dirty="0">
                <a:solidFill>
                  <a:srgbClr val="53585F"/>
                </a:solidFill>
                <a:latin typeface="Almarai" pitchFamily="2" charset="-78"/>
                <a:ea typeface="Tiempos Text Regular" charset="0"/>
                <a:cs typeface="Almarai" pitchFamily="2" charset="-78"/>
                <a:sym typeface="Tiempos Text Regular" charset="0"/>
              </a:rPr>
              <a:t>حمد</a:t>
            </a:r>
            <a:r>
              <a:rPr lang="ar-SA" altLang="en-FI" sz="3200" dirty="0">
                <a:solidFill>
                  <a:srgbClr val="53585F"/>
                </a:solidFill>
                <a:latin typeface="Almarai" pitchFamily="2" charset="-78"/>
                <a:ea typeface="Tiempos Text Regular" charset="0"/>
                <a:cs typeface="Almarai" pitchFamily="2" charset="-78"/>
                <a:sym typeface="Tiempos Text Regular" charset="0"/>
              </a:rPr>
              <a:t> ، </a:t>
            </a:r>
            <a:endParaRPr lang="fi-FI" altLang="en-FI" sz="3200" dirty="0">
              <a:solidFill>
                <a:srgbClr val="53585F"/>
              </a:solidFill>
              <a:latin typeface="Almarai" pitchFamily="2" charset="-78"/>
              <a:cs typeface="Almarai" pitchFamily="2" charset="-78"/>
              <a:sym typeface="Tiempos Text Regular" charset="0"/>
            </a:endParaRPr>
          </a:p>
          <a:p>
            <a:pPr algn="r" eaLnBrk="1">
              <a:lnSpc>
                <a:spcPct val="200000"/>
              </a:lnSpc>
            </a:pPr>
            <a:r>
              <a:rPr lang="ar-SA" altLang="en-FI" sz="3200" dirty="0">
                <a:solidFill>
                  <a:srgbClr val="53585F"/>
                </a:solidFill>
                <a:latin typeface="Almarai" pitchFamily="2" charset="-78"/>
                <a:ea typeface="Tiempos Text Regular" charset="0"/>
                <a:cs typeface="Almarai" pitchFamily="2" charset="-78"/>
                <a:sym typeface="Tiempos Text Regular" charset="0"/>
              </a:rPr>
              <a:t>فأنت حاليًا </a:t>
            </a:r>
            <a:r>
              <a:rPr lang="ar-JO" altLang="en-FI" sz="3200" dirty="0">
                <a:solidFill>
                  <a:srgbClr val="53585F"/>
                </a:solidFill>
                <a:latin typeface="Almarai" pitchFamily="2" charset="-78"/>
                <a:ea typeface="Tiempos Text Regular" charset="0"/>
                <a:cs typeface="Almarai" pitchFamily="2" charset="-78"/>
                <a:sym typeface="Tiempos Text Regular" charset="0"/>
              </a:rPr>
              <a:t>تريد من ابنك خلال شهر ان يصل الى هذه النتيجه</a:t>
            </a:r>
            <a:r>
              <a:rPr lang="ar-SA" altLang="en-FI" sz="3200" dirty="0">
                <a:solidFill>
                  <a:srgbClr val="53585F"/>
                </a:solidFill>
                <a:latin typeface="Almarai" pitchFamily="2" charset="-78"/>
                <a:ea typeface="Tiempos Text Regular" charset="0"/>
                <a:cs typeface="Almarai" pitchFamily="2" charset="-78"/>
                <a:sym typeface="Tiempos Text Regular" charset="0"/>
              </a:rPr>
              <a:t>.</a:t>
            </a:r>
          </a:p>
          <a:p>
            <a:pPr algn="r" eaLnBrk="1">
              <a:lnSpc>
                <a:spcPct val="200000"/>
              </a:lnSpc>
            </a:pPr>
            <a:r>
              <a:rPr lang="ar-SA" altLang="en-FI" sz="3200" dirty="0">
                <a:solidFill>
                  <a:srgbClr val="53585F"/>
                </a:solidFill>
                <a:latin typeface="Almarai" pitchFamily="2" charset="-78"/>
                <a:ea typeface="Tiempos Text Regular" charset="0"/>
                <a:cs typeface="Almarai" pitchFamily="2" charset="-78"/>
                <a:sym typeface="Tiempos Text Regular" charset="0"/>
              </a:rPr>
              <a:t>قل لي ما الذي يمنعك من تحقيق ذلك بنفسك؟</a:t>
            </a:r>
            <a:endParaRPr lang="fi-FI" altLang="en-FI" sz="3200" dirty="0">
              <a:solidFill>
                <a:srgbClr val="53585F"/>
              </a:solidFill>
              <a:latin typeface="Almarai" pitchFamily="2" charset="-78"/>
              <a:ea typeface="Tiempos Text Regular" charset="0"/>
              <a:cs typeface="Almarai" pitchFamily="2" charset="-78"/>
              <a:sym typeface="Tiempos Text Regular" charset="0"/>
            </a:endParaRPr>
          </a:p>
          <a:p>
            <a:pPr algn="r" eaLnBrk="1">
              <a:lnSpc>
                <a:spcPct val="200000"/>
              </a:lnSpc>
            </a:pPr>
            <a:r>
              <a:rPr lang="ar-SA" altLang="en-FI" sz="3200" dirty="0">
                <a:solidFill>
                  <a:srgbClr val="53585F"/>
                </a:solidFill>
                <a:latin typeface="Almarai" pitchFamily="2" charset="-78"/>
                <a:ea typeface="Tiempos Text Regular" charset="0"/>
                <a:cs typeface="Almarai" pitchFamily="2" charset="-78"/>
                <a:sym typeface="Tiempos Text Regular" charset="0"/>
              </a:rPr>
              <a:t> استمع إلى هذه العبارات السحرية الثلاثة قبل المضي قدمًا:</a:t>
            </a:r>
            <a:endParaRPr lang="fi-FI" altLang="en-FI" sz="3200" dirty="0">
              <a:solidFill>
                <a:srgbClr val="53585F"/>
              </a:solidFill>
              <a:latin typeface="Almarai" pitchFamily="2" charset="-78"/>
              <a:ea typeface="Tiempos Text Regular" charset="0"/>
              <a:cs typeface="Almarai" pitchFamily="2" charset="-78"/>
              <a:sym typeface="Tiempos Text Regular" charset="0"/>
            </a:endParaRPr>
          </a:p>
          <a:p>
            <a:pPr algn="r" eaLnBrk="1">
              <a:lnSpc>
                <a:spcPct val="200000"/>
              </a:lnSpc>
            </a:pPr>
            <a:r>
              <a:rPr lang="ar-SA" altLang="en-FI" sz="3200" dirty="0">
                <a:solidFill>
                  <a:srgbClr val="53585F"/>
                </a:solidFill>
                <a:latin typeface="Almarai" pitchFamily="2" charset="-78"/>
                <a:ea typeface="Tiempos Text Regular" charset="0"/>
                <a:cs typeface="Almarai" pitchFamily="2" charset="-78"/>
                <a:sym typeface="Tiempos Text Regular" charset="0"/>
              </a:rPr>
              <a:t> 1. عدم القدرة على فعل ذلك بمفردهم. </a:t>
            </a:r>
            <a:endParaRPr lang="fi-FI" altLang="en-FI" sz="3200" dirty="0">
              <a:solidFill>
                <a:srgbClr val="53585F"/>
              </a:solidFill>
              <a:latin typeface="Almarai" pitchFamily="2" charset="-78"/>
              <a:ea typeface="Tiempos Text Regular" charset="0"/>
              <a:cs typeface="Almarai" pitchFamily="2" charset="-78"/>
              <a:sym typeface="Tiempos Text Regular" charset="0"/>
            </a:endParaRPr>
          </a:p>
          <a:p>
            <a:pPr algn="r" eaLnBrk="1">
              <a:lnSpc>
                <a:spcPct val="200000"/>
              </a:lnSpc>
            </a:pPr>
            <a:r>
              <a:rPr lang="ar-SA" altLang="en-FI" sz="3200" dirty="0">
                <a:solidFill>
                  <a:srgbClr val="53585F"/>
                </a:solidFill>
                <a:latin typeface="Almarai" pitchFamily="2" charset="-78"/>
                <a:ea typeface="Tiempos Text Regular" charset="0"/>
                <a:cs typeface="Almarai" pitchFamily="2" charset="-78"/>
                <a:sym typeface="Tiempos Text Regular" charset="0"/>
              </a:rPr>
              <a:t>2. الرغبة في القيام بذلك بشكل أسرع.</a:t>
            </a:r>
            <a:endParaRPr lang="fi-FI" altLang="en-FI" sz="3200" dirty="0">
              <a:solidFill>
                <a:srgbClr val="53585F"/>
              </a:solidFill>
              <a:latin typeface="Almarai" pitchFamily="2" charset="-78"/>
              <a:ea typeface="Tiempos Text Regular" charset="0"/>
              <a:cs typeface="Almarai" pitchFamily="2" charset="-78"/>
              <a:sym typeface="Tiempos Text Regular" charset="0"/>
            </a:endParaRPr>
          </a:p>
          <a:p>
            <a:pPr algn="r" eaLnBrk="1">
              <a:lnSpc>
                <a:spcPct val="200000"/>
              </a:lnSpc>
            </a:pPr>
            <a:r>
              <a:rPr lang="ar-SA" altLang="en-FI" sz="3200" dirty="0">
                <a:solidFill>
                  <a:srgbClr val="53585F"/>
                </a:solidFill>
                <a:latin typeface="Almarai" pitchFamily="2" charset="-78"/>
                <a:ea typeface="Tiempos Text Regular" charset="0"/>
                <a:cs typeface="Almarai" pitchFamily="2" charset="-78"/>
                <a:sym typeface="Tiempos Text Regular" charset="0"/>
              </a:rPr>
              <a:t> 3. الرغبة في اتباع نظام مجرب والحصول على إرشادات من شخص قام بذلك بالفعل.</a:t>
            </a:r>
            <a:endParaRPr lang="en-FI" altLang="en-FI" sz="3200" dirty="0">
              <a:solidFill>
                <a:srgbClr val="53585F"/>
              </a:solidFill>
              <a:latin typeface="Almarai" pitchFamily="2" charset="-78"/>
              <a:ea typeface="Tiempos Text Regular" charset="0"/>
              <a:cs typeface="Almarai" pitchFamily="2" charset="-78"/>
              <a:sym typeface="Tiempos Text Regular" charset="0"/>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Point four title goes here"/>
          <p:cNvSpPr txBox="1"/>
          <p:nvPr/>
        </p:nvSpPr>
        <p:spPr>
          <a:xfrm>
            <a:off x="7111430" y="4031613"/>
            <a:ext cx="9287225" cy="1971675"/>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normAutofit/>
          </a:bodyPr>
          <a:lstStyle>
            <a:lvl1pPr>
              <a:defRPr sz="5600" b="1">
                <a:latin typeface="Helvetica"/>
                <a:ea typeface="Helvetica"/>
                <a:cs typeface="Helvetica"/>
                <a:sym typeface="Helvetica"/>
              </a:defRPr>
            </a:lvl1pPr>
          </a:lstStyle>
          <a:p>
            <a:r>
              <a:rPr lang="ar-SA" altLang="en-FI" sz="8000" dirty="0">
                <a:solidFill>
                  <a:schemeClr val="bg2">
                    <a:lumMod val="50000"/>
                  </a:schemeClr>
                </a:solidFill>
                <a:latin typeface="Almarai ExtraBold" pitchFamily="2" charset="-78"/>
                <a:ea typeface="Sul Sans" charset="0"/>
                <a:cs typeface="Almarai ExtraBold" pitchFamily="2" charset="-78"/>
                <a:sym typeface="Sul Sans" charset="0"/>
              </a:rPr>
              <a:t>الاعتراف بالفجوة</a:t>
            </a:r>
          </a:p>
        </p:txBody>
      </p:sp>
      <p:pic>
        <p:nvPicPr>
          <p:cNvPr id="5" name="Picture 4" descr="A picture containing person, clothing, young, standing&#10;&#10;Description automatically generated">
            <a:extLst>
              <a:ext uri="{FF2B5EF4-FFF2-40B4-BE49-F238E27FC236}">
                <a16:creationId xmlns:a16="http://schemas.microsoft.com/office/drawing/2014/main" id="{605CDF53-4681-4F02-999F-2C7DC4367D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226" y="5599550"/>
            <a:ext cx="6247703" cy="4802901"/>
          </a:xfrm>
          <a:prstGeom prst="rect">
            <a:avLst/>
          </a:prstGeom>
        </p:spPr>
      </p:pic>
      <p:pic>
        <p:nvPicPr>
          <p:cNvPr id="6" name="Picture 5">
            <a:extLst>
              <a:ext uri="{FF2B5EF4-FFF2-40B4-BE49-F238E27FC236}">
                <a16:creationId xmlns:a16="http://schemas.microsoft.com/office/drawing/2014/main" id="{E46F5189-75EA-455C-B31B-13B86B6989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39752" y="5599548"/>
            <a:ext cx="7217922" cy="4802902"/>
          </a:xfrm>
          <a:prstGeom prst="rect">
            <a:avLst/>
          </a:prstGeom>
        </p:spPr>
      </p:pic>
      <p:sp>
        <p:nvSpPr>
          <p:cNvPr id="7" name="Point five title goes here">
            <a:extLst>
              <a:ext uri="{FF2B5EF4-FFF2-40B4-BE49-F238E27FC236}">
                <a16:creationId xmlns:a16="http://schemas.microsoft.com/office/drawing/2014/main" id="{4A8D1221-E865-4221-91E8-EAF7D127B672}"/>
              </a:ext>
            </a:extLst>
          </p:cNvPr>
          <p:cNvSpPr txBox="1"/>
          <p:nvPr/>
        </p:nvSpPr>
        <p:spPr>
          <a:xfrm>
            <a:off x="830699" y="4364175"/>
            <a:ext cx="6762759" cy="1051527"/>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noAutofit/>
          </a:bodyPr>
          <a:lstStyle>
            <a:lvl1pPr>
              <a:defRPr sz="5600" b="1">
                <a:latin typeface="Helvetica"/>
                <a:ea typeface="Helvetica"/>
                <a:cs typeface="Helvetica"/>
                <a:sym typeface="Helvetica"/>
              </a:defRPr>
            </a:lvl1pPr>
          </a:lstStyle>
          <a:p>
            <a:pPr rtl="0">
              <a:lnSpc>
                <a:spcPct val="150000"/>
              </a:lnSpc>
              <a:spcBef>
                <a:spcPts val="0"/>
              </a:spcBef>
              <a:spcAft>
                <a:spcPts val="0"/>
              </a:spcAft>
            </a:pPr>
            <a:r>
              <a:rPr lang="ar-JO" sz="4000" b="0" i="0" u="none" strike="noStrike" dirty="0">
                <a:solidFill>
                  <a:srgbClr val="000000"/>
                </a:solidFill>
                <a:effectLst/>
                <a:latin typeface="Almarai ExtraBold" pitchFamily="2" charset="-78"/>
                <a:cs typeface="Almarai ExtraBold" pitchFamily="2" charset="-78"/>
              </a:rPr>
              <a:t>الوضع المرغوب الوصول اليه</a:t>
            </a:r>
            <a:endParaRPr lang="ar-JO" sz="4000" b="0" dirty="0">
              <a:effectLst/>
              <a:latin typeface="Almarai ExtraBold" pitchFamily="2" charset="-78"/>
              <a:cs typeface="Almarai ExtraBold" pitchFamily="2" charset="-78"/>
            </a:endParaRPr>
          </a:p>
        </p:txBody>
      </p:sp>
      <p:sp>
        <p:nvSpPr>
          <p:cNvPr id="8" name="Point five title goes here">
            <a:extLst>
              <a:ext uri="{FF2B5EF4-FFF2-40B4-BE49-F238E27FC236}">
                <a16:creationId xmlns:a16="http://schemas.microsoft.com/office/drawing/2014/main" id="{3EEBD997-6B70-43CE-B1F9-A452E7CFCC8C}"/>
              </a:ext>
            </a:extLst>
          </p:cNvPr>
          <p:cNvSpPr txBox="1"/>
          <p:nvPr/>
        </p:nvSpPr>
        <p:spPr>
          <a:xfrm>
            <a:off x="18093840" y="4623277"/>
            <a:ext cx="3468648" cy="533322"/>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noAutofit/>
          </a:bodyPr>
          <a:lstStyle>
            <a:lvl1pPr>
              <a:defRPr sz="5600" b="1">
                <a:latin typeface="Helvetica"/>
                <a:ea typeface="Helvetica"/>
                <a:cs typeface="Helvetica"/>
                <a:sym typeface="Helvetica"/>
              </a:defRPr>
            </a:lvl1pPr>
          </a:lstStyle>
          <a:p>
            <a:pPr rtl="0">
              <a:lnSpc>
                <a:spcPct val="150000"/>
              </a:lnSpc>
              <a:spcBef>
                <a:spcPts val="0"/>
              </a:spcBef>
              <a:spcAft>
                <a:spcPts val="0"/>
              </a:spcAft>
            </a:pPr>
            <a:r>
              <a:rPr lang="ar-JO" sz="4000" b="0" i="0" u="none" strike="noStrike" dirty="0">
                <a:solidFill>
                  <a:srgbClr val="000000"/>
                </a:solidFill>
                <a:effectLst/>
                <a:latin typeface="Almarai ExtraBold" pitchFamily="2" charset="-78"/>
                <a:cs typeface="Almarai ExtraBold" pitchFamily="2" charset="-78"/>
              </a:rPr>
              <a:t>الوضع الحالي</a:t>
            </a:r>
            <a:endParaRPr lang="ar-JO" sz="4000" b="0" dirty="0">
              <a:effectLst/>
              <a:latin typeface="Almarai ExtraBold" pitchFamily="2" charset="-78"/>
              <a:cs typeface="Almarai ExtraBold" pitchFamily="2" charset="-78"/>
            </a:endParaRPr>
          </a:p>
        </p:txBody>
      </p:sp>
      <p:sp>
        <p:nvSpPr>
          <p:cNvPr id="3" name="Arrow: Left 2">
            <a:extLst>
              <a:ext uri="{FF2B5EF4-FFF2-40B4-BE49-F238E27FC236}">
                <a16:creationId xmlns:a16="http://schemas.microsoft.com/office/drawing/2014/main" id="{FDEC2E9A-3B75-40DB-8587-021B7786A889}"/>
              </a:ext>
            </a:extLst>
          </p:cNvPr>
          <p:cNvSpPr/>
          <p:nvPr/>
        </p:nvSpPr>
        <p:spPr>
          <a:xfrm>
            <a:off x="7593458" y="6316511"/>
            <a:ext cx="8323171" cy="3368977"/>
          </a:xfrm>
          <a:prstGeom prst="leftArrow">
            <a:avLst/>
          </a:prstGeom>
          <a:blipFill rotWithShape="1">
            <a:blip r:embed="rId5"/>
            <a:srcRect/>
            <a:tile tx="0" ty="0" sx="100000" sy="100000" flip="none" algn="tl"/>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FI" sz="3600" b="0" i="0" u="none" strike="noStrike" cap="none" spc="0" normalizeH="0" baseline="0">
              <a:ln>
                <a:noFill/>
              </a:ln>
              <a:solidFill>
                <a:srgbClr val="FFFFFF"/>
              </a:solidFill>
              <a:effectLst/>
              <a:uFillTx/>
              <a:latin typeface="+mn-lt"/>
              <a:ea typeface="+mn-ea"/>
              <a:cs typeface="+mn-cs"/>
              <a:sym typeface="Helvetica Light"/>
            </a:endParaRPr>
          </a:p>
        </p:txBody>
      </p:sp>
      <p:sp>
        <p:nvSpPr>
          <p:cNvPr id="9" name="TextBox 8">
            <a:extLst>
              <a:ext uri="{FF2B5EF4-FFF2-40B4-BE49-F238E27FC236}">
                <a16:creationId xmlns:a16="http://schemas.microsoft.com/office/drawing/2014/main" id="{314B406B-234D-43DC-8BF4-EABC93EF48E4}"/>
              </a:ext>
            </a:extLst>
          </p:cNvPr>
          <p:cNvSpPr txBox="1"/>
          <p:nvPr/>
        </p:nvSpPr>
        <p:spPr>
          <a:xfrm>
            <a:off x="-857598" y="1616653"/>
            <a:ext cx="16897350" cy="21934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eaLnBrk="1">
              <a:lnSpc>
                <a:spcPct val="200000"/>
              </a:lnSpc>
            </a:pPr>
            <a:r>
              <a:rPr lang="ar-SA" altLang="en-FI" sz="2400" dirty="0">
                <a:solidFill>
                  <a:srgbClr val="53585F"/>
                </a:solidFill>
                <a:latin typeface="Almarai" pitchFamily="2" charset="-78"/>
                <a:ea typeface="Tiempos Text Regular" charset="0"/>
                <a:cs typeface="Almarai" pitchFamily="2" charset="-78"/>
                <a:sym typeface="Tiempos Text Regular" charset="0"/>
              </a:rPr>
              <a:t> 1. عدم القدرة على فعل ذلك بمفردهم. </a:t>
            </a:r>
            <a:endParaRPr lang="fi-FI" altLang="en-FI" sz="2400" dirty="0">
              <a:solidFill>
                <a:srgbClr val="53585F"/>
              </a:solidFill>
              <a:latin typeface="Almarai" pitchFamily="2" charset="-78"/>
              <a:ea typeface="Tiempos Text Regular" charset="0"/>
              <a:cs typeface="Almarai" pitchFamily="2" charset="-78"/>
              <a:sym typeface="Tiempos Text Regular" charset="0"/>
            </a:endParaRPr>
          </a:p>
          <a:p>
            <a:pPr algn="r" eaLnBrk="1">
              <a:lnSpc>
                <a:spcPct val="200000"/>
              </a:lnSpc>
            </a:pPr>
            <a:r>
              <a:rPr lang="ar-SA" altLang="en-FI" sz="2400" dirty="0">
                <a:solidFill>
                  <a:srgbClr val="53585F"/>
                </a:solidFill>
                <a:latin typeface="Almarai" pitchFamily="2" charset="-78"/>
                <a:ea typeface="Tiempos Text Regular" charset="0"/>
                <a:cs typeface="Almarai" pitchFamily="2" charset="-78"/>
                <a:sym typeface="Tiempos Text Regular" charset="0"/>
              </a:rPr>
              <a:t>2. الرغبة في القيام بذلك بشكل أسرع.</a:t>
            </a:r>
            <a:endParaRPr lang="fi-FI" altLang="en-FI" sz="2400" dirty="0">
              <a:solidFill>
                <a:srgbClr val="53585F"/>
              </a:solidFill>
              <a:latin typeface="Almarai" pitchFamily="2" charset="-78"/>
              <a:ea typeface="Tiempos Text Regular" charset="0"/>
              <a:cs typeface="Almarai" pitchFamily="2" charset="-78"/>
              <a:sym typeface="Tiempos Text Regular" charset="0"/>
            </a:endParaRPr>
          </a:p>
          <a:p>
            <a:pPr algn="r" eaLnBrk="1">
              <a:lnSpc>
                <a:spcPct val="200000"/>
              </a:lnSpc>
            </a:pPr>
            <a:r>
              <a:rPr lang="ar-SA" altLang="en-FI" sz="2400" dirty="0">
                <a:solidFill>
                  <a:srgbClr val="53585F"/>
                </a:solidFill>
                <a:latin typeface="Almarai" pitchFamily="2" charset="-78"/>
                <a:ea typeface="Tiempos Text Regular" charset="0"/>
                <a:cs typeface="Almarai" pitchFamily="2" charset="-78"/>
                <a:sym typeface="Tiempos Text Regular" charset="0"/>
              </a:rPr>
              <a:t> 3. الرغبة في اتباع نظام مجرب والحصول على إرشادات من شخص قام بذلك بالفعل.</a:t>
            </a:r>
            <a:endParaRPr lang="en-FI" altLang="en-FI" sz="2400" dirty="0">
              <a:solidFill>
                <a:srgbClr val="53585F"/>
              </a:solidFill>
              <a:latin typeface="Almarai" pitchFamily="2" charset="-78"/>
              <a:ea typeface="Tiempos Text Regular" charset="0"/>
              <a:cs typeface="Almarai" pitchFamily="2" charset="-78"/>
              <a:sym typeface="Tiempos Text Regular" charset="0"/>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Line"/>
          <p:cNvSpPr/>
          <p:nvPr/>
        </p:nvSpPr>
        <p:spPr>
          <a:xfrm flipV="1">
            <a:off x="11556999" y="6223000"/>
            <a:ext cx="1270001" cy="1270000"/>
          </a:xfrm>
          <a:prstGeom prst="line">
            <a:avLst/>
          </a:prstGeom>
          <a:ln w="25400">
            <a:solidFill>
              <a:srgbClr val="FFFFFF"/>
            </a:solidFill>
            <a:miter lim="400000"/>
          </a:ln>
        </p:spPr>
        <p:txBody>
          <a:bodyPr lIns="71437" tIns="71437" rIns="71437" bIns="71437" anchor="ctr"/>
          <a:lstStyle/>
          <a:p>
            <a:pPr>
              <a:defRPr sz="3600"/>
            </a:pPr>
            <a:endParaRPr/>
          </a:p>
        </p:txBody>
      </p:sp>
      <p:sp>
        <p:nvSpPr>
          <p:cNvPr id="145" name="Here’s your action items"/>
          <p:cNvSpPr txBox="1"/>
          <p:nvPr/>
        </p:nvSpPr>
        <p:spPr>
          <a:xfrm>
            <a:off x="4166233" y="954215"/>
            <a:ext cx="16051532" cy="10572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spAutoFit/>
          </a:bodyPr>
          <a:lstStyle>
            <a:lvl1pPr>
              <a:defRPr sz="6000" b="1">
                <a:solidFill>
                  <a:srgbClr val="000000"/>
                </a:solidFill>
                <a:latin typeface="Helvetica"/>
                <a:ea typeface="Helvetica"/>
                <a:cs typeface="Helvetica"/>
                <a:sym typeface="Helvetica"/>
              </a:defRPr>
            </a:lvl1pPr>
          </a:lstStyle>
          <a:p>
            <a:r>
              <a:rPr lang="ar-SA" altLang="en-FI" sz="6000" dirty="0">
                <a:latin typeface="Almarai ExtraBold" pitchFamily="2" charset="-78"/>
                <a:ea typeface="Sul Sans" charset="0"/>
                <a:cs typeface="Almarai ExtraBold" pitchFamily="2" charset="-78"/>
                <a:sym typeface="Sul Sans" charset="0"/>
              </a:rPr>
              <a:t>اكتساب الالتزام والالتفاف في العاطفة</a:t>
            </a:r>
          </a:p>
        </p:txBody>
      </p:sp>
      <p:sp>
        <p:nvSpPr>
          <p:cNvPr id="146" name="Action item one name — Explain what it is here.…"/>
          <p:cNvSpPr txBox="1"/>
          <p:nvPr/>
        </p:nvSpPr>
        <p:spPr>
          <a:xfrm>
            <a:off x="2883176" y="2666027"/>
            <a:ext cx="20681674" cy="8692763"/>
          </a:xfrm>
          <a:prstGeom prst="rect">
            <a:avLst/>
          </a:prstGeom>
          <a:ln w="12700">
            <a:miter lim="400000"/>
          </a:ln>
          <a:extLst>
            <a:ext uri="{C572A759-6A51-4108-AA02-DFA0A04FC94B}">
              <ma14:wrappingTextBoxFlag xmlns="" xmlns:ma14="http://schemas.microsoft.com/office/mac/drawingml/2011/main" val="1"/>
            </a:ext>
          </a:extLst>
        </p:spPr>
        <p:txBody>
          <a:bodyPr wrap="square" lIns="71437" tIns="71437" rIns="71437" bIns="71437">
            <a:spAutoFit/>
          </a:bodyPr>
          <a:lstStyle/>
          <a:p>
            <a:pPr algn="r" eaLnBrk="1">
              <a:lnSpc>
                <a:spcPct val="200000"/>
              </a:lnSpc>
            </a:pPr>
            <a:r>
              <a:rPr lang="ar-SA" altLang="en-FI" sz="3200" dirty="0">
                <a:solidFill>
                  <a:srgbClr val="53585F"/>
                </a:solidFill>
                <a:latin typeface="Almarai" pitchFamily="2" charset="-78"/>
                <a:ea typeface="Tiempos Text Regular" charset="0"/>
                <a:cs typeface="Almarai" pitchFamily="2" charset="-78"/>
                <a:sym typeface="Tiempos Text Regular" charset="0"/>
              </a:rPr>
              <a:t>حسنًا </a:t>
            </a:r>
            <a:r>
              <a:rPr lang="ar-JO" altLang="en-FI" sz="3200" dirty="0">
                <a:solidFill>
                  <a:srgbClr val="53585F"/>
                </a:solidFill>
                <a:latin typeface="Almarai" pitchFamily="2" charset="-78"/>
                <a:ea typeface="Tiempos Text Regular" charset="0"/>
                <a:cs typeface="Almarai" pitchFamily="2" charset="-78"/>
                <a:sym typeface="Tiempos Text Regular" charset="0"/>
              </a:rPr>
              <a:t>محمد</a:t>
            </a:r>
            <a:r>
              <a:rPr lang="ar-SA" altLang="en-FI" sz="3200" dirty="0">
                <a:solidFill>
                  <a:srgbClr val="53585F"/>
                </a:solidFill>
                <a:latin typeface="Almarai" pitchFamily="2" charset="-78"/>
                <a:ea typeface="Tiempos Text Regular" charset="0"/>
                <a:cs typeface="Almarai" pitchFamily="2" charset="-78"/>
                <a:sym typeface="Tiempos Text Regular" charset="0"/>
              </a:rPr>
              <a:t> ، </a:t>
            </a:r>
            <a:endParaRPr lang="fi-FI" altLang="en-FI" sz="3200" dirty="0">
              <a:solidFill>
                <a:srgbClr val="53585F"/>
              </a:solidFill>
              <a:latin typeface="Almarai" pitchFamily="2" charset="-78"/>
              <a:ea typeface="Tiempos Text Regular" charset="0"/>
              <a:cs typeface="Almarai" pitchFamily="2" charset="-78"/>
              <a:sym typeface="Tiempos Text Regular" charset="0"/>
            </a:endParaRPr>
          </a:p>
          <a:p>
            <a:pPr algn="r" eaLnBrk="1">
              <a:lnSpc>
                <a:spcPct val="200000"/>
              </a:lnSpc>
            </a:pPr>
            <a:r>
              <a:rPr lang="ar-SA" altLang="en-FI" sz="3200" dirty="0">
                <a:solidFill>
                  <a:srgbClr val="53585F"/>
                </a:solidFill>
                <a:latin typeface="Almarai" pitchFamily="2" charset="-78"/>
                <a:ea typeface="Tiempos Text Regular" charset="0"/>
                <a:cs typeface="Almarai" pitchFamily="2" charset="-78"/>
                <a:sym typeface="Tiempos Text Regular" charset="0"/>
              </a:rPr>
              <a:t>إذاً </a:t>
            </a:r>
            <a:r>
              <a:rPr lang="ar-JO" altLang="en-FI" sz="3200" dirty="0">
                <a:solidFill>
                  <a:srgbClr val="53585F"/>
                </a:solidFill>
                <a:latin typeface="Almarai" pitchFamily="2" charset="-78"/>
                <a:ea typeface="Tiempos Text Regular" charset="0"/>
                <a:cs typeface="Almarai" pitchFamily="2" charset="-78"/>
                <a:sym typeface="Tiempos Text Regular" charset="0"/>
              </a:rPr>
              <a:t>ابنك حاليا يمتلك المزايا الجيده الحاليه </a:t>
            </a:r>
            <a:r>
              <a:rPr lang="ar-SA" altLang="en-FI" sz="3200" dirty="0">
                <a:solidFill>
                  <a:srgbClr val="53585F"/>
                </a:solidFill>
                <a:latin typeface="Almarai" pitchFamily="2" charset="-78"/>
                <a:ea typeface="Tiempos Text Regular" charset="0"/>
                <a:cs typeface="Almarai" pitchFamily="2" charset="-78"/>
                <a:sym typeface="Tiempos Text Regular" charset="0"/>
              </a:rPr>
              <a:t>، فلماذا لا تبقى في مكانك</a:t>
            </a:r>
            <a:r>
              <a:rPr lang="ar-JO" altLang="en-FI" sz="3200" dirty="0">
                <a:solidFill>
                  <a:srgbClr val="53585F"/>
                </a:solidFill>
                <a:latin typeface="Almarai" pitchFamily="2" charset="-78"/>
                <a:ea typeface="Tiempos Text Regular" charset="0"/>
                <a:cs typeface="Almarai" pitchFamily="2" charset="-78"/>
                <a:sym typeface="Tiempos Text Regular" charset="0"/>
              </a:rPr>
              <a:t> مالحاجه الى التغيير</a:t>
            </a:r>
            <a:r>
              <a:rPr lang="ar-SA" altLang="en-FI" sz="3200" dirty="0">
                <a:solidFill>
                  <a:srgbClr val="53585F"/>
                </a:solidFill>
                <a:latin typeface="Almarai" pitchFamily="2" charset="-78"/>
                <a:ea typeface="Tiempos Text Regular" charset="0"/>
                <a:cs typeface="Almarai" pitchFamily="2" charset="-78"/>
                <a:sym typeface="Tiempos Text Regular" charset="0"/>
              </a:rPr>
              <a:t>؟ </a:t>
            </a:r>
            <a:endParaRPr lang="fi-FI" altLang="en-FI" sz="3200" dirty="0">
              <a:solidFill>
                <a:srgbClr val="53585F"/>
              </a:solidFill>
              <a:latin typeface="Almarai" pitchFamily="2" charset="-78"/>
              <a:ea typeface="Tiempos Text Regular" charset="0"/>
              <a:cs typeface="Almarai" pitchFamily="2" charset="-78"/>
              <a:sym typeface="Tiempos Text Regular" charset="0"/>
            </a:endParaRPr>
          </a:p>
          <a:p>
            <a:pPr algn="r" eaLnBrk="1">
              <a:lnSpc>
                <a:spcPct val="200000"/>
              </a:lnSpc>
            </a:pPr>
            <a:r>
              <a:rPr lang="ar-SA" altLang="en-FI" sz="3200" dirty="0">
                <a:solidFill>
                  <a:srgbClr val="53585F"/>
                </a:solidFill>
                <a:latin typeface="Almarai" pitchFamily="2" charset="-78"/>
                <a:ea typeface="Tiempos Text Regular" charset="0"/>
                <a:cs typeface="Almarai" pitchFamily="2" charset="-78"/>
                <a:sym typeface="Tiempos Text Regular" charset="0"/>
              </a:rPr>
              <a:t>حسنًا ولا يؤثر ذلك على أي مجالات أخرى من حياتك؟ </a:t>
            </a:r>
            <a:endParaRPr lang="fi-FI" altLang="en-FI" sz="3200" dirty="0">
              <a:solidFill>
                <a:srgbClr val="53585F"/>
              </a:solidFill>
              <a:latin typeface="Almarai" pitchFamily="2" charset="-78"/>
              <a:ea typeface="Tiempos Text Regular" charset="0"/>
              <a:cs typeface="Almarai" pitchFamily="2" charset="-78"/>
              <a:sym typeface="Tiempos Text Regular" charset="0"/>
            </a:endParaRPr>
          </a:p>
          <a:p>
            <a:pPr algn="r" eaLnBrk="1">
              <a:lnSpc>
                <a:spcPct val="150000"/>
              </a:lnSpc>
            </a:pPr>
            <a:r>
              <a:rPr lang="ar-SA" altLang="en-FI" sz="3200" dirty="0">
                <a:solidFill>
                  <a:srgbClr val="53585F"/>
                </a:solidFill>
                <a:latin typeface="Almarai" pitchFamily="2" charset="-78"/>
                <a:ea typeface="Tiempos Text Regular" charset="0"/>
                <a:cs typeface="Almarai" pitchFamily="2" charset="-78"/>
                <a:sym typeface="Tiempos Text Regular" charset="0"/>
              </a:rPr>
              <a:t>(الإجابات على هذه الأسئلة تجلب دائمًا دوافع عاطفية. أشياء مثل أن تكون أماً عازبة ، وأن تمر مؤخرًا بالطلاق وما إلى ذلك. </a:t>
            </a:r>
            <a:r>
              <a:rPr lang="ar-SA" altLang="en-FI" sz="3200" dirty="0">
                <a:solidFill>
                  <a:srgbClr val="53585F"/>
                </a:solidFill>
                <a:latin typeface="Almarai" pitchFamily="2" charset="-78"/>
                <a:cs typeface="Almarai" pitchFamily="2" charset="-78"/>
                <a:sym typeface="Tiempos Text Regular" charset="0"/>
              </a:rPr>
              <a:t>هناك دائمًا سبب قوي وراء رغبة شخص ما في </a:t>
            </a:r>
            <a:r>
              <a:rPr lang="ar-JO" altLang="en-FI" sz="3200" dirty="0">
                <a:solidFill>
                  <a:srgbClr val="53585F"/>
                </a:solidFill>
                <a:latin typeface="Almarai" pitchFamily="2" charset="-78"/>
                <a:cs typeface="Almarai" pitchFamily="2" charset="-78"/>
                <a:sym typeface="Tiempos Text Regular" charset="0"/>
              </a:rPr>
              <a:t>تحسين وضع اولادهم فحاول التعرف عليه بدقه</a:t>
            </a:r>
            <a:endParaRPr lang="en-US" altLang="en-FI" sz="3200" dirty="0">
              <a:solidFill>
                <a:srgbClr val="53585F"/>
              </a:solidFill>
              <a:latin typeface="Almarai" pitchFamily="2" charset="-78"/>
              <a:cs typeface="Almarai" pitchFamily="2" charset="-78"/>
              <a:sym typeface="Tiempos Text Regular" charset="0"/>
            </a:endParaRPr>
          </a:p>
          <a:p>
            <a:pPr algn="r">
              <a:lnSpc>
                <a:spcPct val="150000"/>
              </a:lnSpc>
            </a:pPr>
            <a:r>
              <a:rPr lang="ar-JO" sz="3200" dirty="0">
                <a:solidFill>
                  <a:srgbClr val="53585F"/>
                </a:solidFill>
                <a:latin typeface="Almarai" pitchFamily="2" charset="-78"/>
                <a:cs typeface="Almarai" pitchFamily="2" charset="-78"/>
              </a:rPr>
              <a:t>تعرض  الى تربيه سيئه في طفولته</a:t>
            </a:r>
          </a:p>
          <a:p>
            <a:pPr algn="r">
              <a:lnSpc>
                <a:spcPct val="150000"/>
              </a:lnSpc>
            </a:pPr>
            <a:r>
              <a:rPr lang="ar-JO" sz="3200" dirty="0">
                <a:solidFill>
                  <a:srgbClr val="53585F"/>
                </a:solidFill>
                <a:latin typeface="Almarai" pitchFamily="2" charset="-78"/>
                <a:cs typeface="Almarai" pitchFamily="2" charset="-78"/>
              </a:rPr>
              <a:t>الخوف من عقوق الأبناء في المستقبل </a:t>
            </a:r>
          </a:p>
          <a:p>
            <a:pPr algn="r">
              <a:lnSpc>
                <a:spcPct val="150000"/>
              </a:lnSpc>
            </a:pPr>
            <a:r>
              <a:rPr lang="ar-JO" sz="3200" dirty="0">
                <a:solidFill>
                  <a:srgbClr val="53585F"/>
                </a:solidFill>
                <a:latin typeface="Almarai" pitchFamily="2" charset="-78"/>
                <a:cs typeface="Almarai" pitchFamily="2" charset="-78"/>
              </a:rPr>
              <a:t>يضع كل آماله وطموحاته على أبنائه المالية والمستقبلية</a:t>
            </a:r>
            <a:endParaRPr lang="en-US" sz="3200" dirty="0">
              <a:solidFill>
                <a:srgbClr val="53585F"/>
              </a:solidFill>
              <a:latin typeface="Almarai" pitchFamily="2" charset="-78"/>
              <a:cs typeface="Almarai" pitchFamily="2" charset="-78"/>
            </a:endParaRPr>
          </a:p>
          <a:p>
            <a:pPr algn="r">
              <a:lnSpc>
                <a:spcPct val="150000"/>
              </a:lnSpc>
            </a:pPr>
            <a:r>
              <a:rPr lang="ar-JO" sz="3200" dirty="0">
                <a:solidFill>
                  <a:srgbClr val="53585F"/>
                </a:solidFill>
                <a:latin typeface="Almarai" pitchFamily="2" charset="-78"/>
                <a:cs typeface="Almarai" pitchFamily="2" charset="-78"/>
              </a:rPr>
              <a:t> لديه نمط تاريخ أسري سيء ويريد أن يعمل تغيير نمطي في أسلوب الحياة محاولة عدم تكرار ماذا يحدث عبر الأجيال </a:t>
            </a:r>
          </a:p>
          <a:p>
            <a:br>
              <a:rPr lang="ar-JO" sz="1050" dirty="0"/>
            </a:br>
            <a:endParaRPr lang="ar-JO" sz="3200" dirty="0">
              <a:solidFill>
                <a:srgbClr val="53585F"/>
              </a:solidFill>
              <a:latin typeface="Almarai" pitchFamily="2" charset="-78"/>
              <a:cs typeface="Almarai" pitchFamily="2" charset="-78"/>
            </a:endParaRPr>
          </a:p>
          <a:p>
            <a:br>
              <a:rPr lang="ar-JO" sz="900" dirty="0"/>
            </a:br>
            <a:endParaRPr lang="en-FI" altLang="en-FI" sz="2400" dirty="0">
              <a:solidFill>
                <a:srgbClr val="53585F"/>
              </a:solidFill>
              <a:latin typeface="Almarai" pitchFamily="2" charset="-78"/>
              <a:ea typeface="Tiempos Text Regular" charset="0"/>
              <a:cs typeface="Almarai" pitchFamily="2" charset="-78"/>
              <a:sym typeface="Tiempos Text Regular" charset="0"/>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Line"/>
          <p:cNvSpPr/>
          <p:nvPr/>
        </p:nvSpPr>
        <p:spPr>
          <a:xfrm flipV="1">
            <a:off x="11556999" y="6223000"/>
            <a:ext cx="1270001" cy="1270000"/>
          </a:xfrm>
          <a:prstGeom prst="line">
            <a:avLst/>
          </a:prstGeom>
          <a:ln w="25400">
            <a:solidFill>
              <a:srgbClr val="FFFFFF"/>
            </a:solidFill>
            <a:miter lim="400000"/>
          </a:ln>
        </p:spPr>
        <p:txBody>
          <a:bodyPr lIns="71437" tIns="71437" rIns="71437" bIns="71437" anchor="ctr"/>
          <a:lstStyle/>
          <a:p>
            <a:pPr>
              <a:defRPr sz="3600"/>
            </a:pPr>
            <a:endParaRPr/>
          </a:p>
        </p:txBody>
      </p:sp>
      <p:sp>
        <p:nvSpPr>
          <p:cNvPr id="145" name="Here’s your action items"/>
          <p:cNvSpPr txBox="1"/>
          <p:nvPr/>
        </p:nvSpPr>
        <p:spPr>
          <a:xfrm>
            <a:off x="1864040" y="2225398"/>
            <a:ext cx="19385917" cy="7243841"/>
          </a:xfrm>
          <a:prstGeom prst="rect">
            <a:avLst/>
          </a:prstGeom>
          <a:ln w="12700">
            <a:miter lim="400000"/>
          </a:ln>
          <a:extLst>
            <a:ext uri="{C572A759-6A51-4108-AA02-DFA0A04FC94B}">
              <ma14:wrappingTextBoxFlag xmlns="" xmlns:ma14="http://schemas.microsoft.com/office/mac/drawingml/2011/main" val="1"/>
            </a:ext>
          </a:extLst>
        </p:spPr>
        <p:txBody>
          <a:bodyPr wrap="square" lIns="71437" tIns="71437" rIns="71437" bIns="71437" anchor="ctr">
            <a:spAutoFit/>
          </a:bodyPr>
          <a:lstStyle>
            <a:lvl1pPr>
              <a:defRPr sz="6000" b="1">
                <a:solidFill>
                  <a:srgbClr val="000000"/>
                </a:solidFill>
                <a:latin typeface="Helvetica"/>
                <a:ea typeface="Helvetica"/>
                <a:cs typeface="Helvetica"/>
                <a:sym typeface="Helvetica"/>
              </a:defRPr>
            </a:lvl1pPr>
          </a:lstStyle>
          <a:p>
            <a:pPr marL="857250" indent="-857250" algn="r" rtl="1" eaLnBrk="1">
              <a:lnSpc>
                <a:spcPct val="200000"/>
              </a:lnSpc>
              <a:buFont typeface="Arial" panose="020B0604020202020204" pitchFamily="34" charset="0"/>
              <a:buChar char="•"/>
            </a:pPr>
            <a:r>
              <a:rPr lang="ar-SA" altLang="en-FI" sz="6000" dirty="0">
                <a:solidFill>
                  <a:srgbClr val="53585F"/>
                </a:solidFill>
                <a:latin typeface="Almarai" pitchFamily="2" charset="-78"/>
                <a:ea typeface="Tiempos Text Regular" charset="0"/>
                <a:cs typeface="Almarai" pitchFamily="2" charset="-78"/>
                <a:sym typeface="Tiempos Text Regular" charset="0"/>
              </a:rPr>
              <a:t>حسنًا ومتى تريد إصلاح هذا</a:t>
            </a:r>
            <a:r>
              <a:rPr lang="ar-JO" altLang="en-FI" sz="6000" dirty="0">
                <a:solidFill>
                  <a:srgbClr val="53585F"/>
                </a:solidFill>
                <a:latin typeface="Almarai" pitchFamily="2" charset="-78"/>
                <a:ea typeface="Tiempos Text Regular" charset="0"/>
                <a:cs typeface="Almarai" pitchFamily="2" charset="-78"/>
                <a:sym typeface="Tiempos Text Regular" charset="0"/>
              </a:rPr>
              <a:t> الوضع مع ابنك</a:t>
            </a:r>
            <a:r>
              <a:rPr lang="ar-SA" altLang="en-FI" sz="6000" dirty="0">
                <a:solidFill>
                  <a:srgbClr val="53585F"/>
                </a:solidFill>
                <a:latin typeface="Almarai" pitchFamily="2" charset="-78"/>
                <a:ea typeface="Tiempos Text Regular" charset="0"/>
                <a:cs typeface="Almarai" pitchFamily="2" charset="-78"/>
                <a:sym typeface="Tiempos Text Regular" charset="0"/>
              </a:rPr>
              <a:t>؟ </a:t>
            </a:r>
            <a:endParaRPr lang="en-US" altLang="en-FI" sz="6000" dirty="0">
              <a:solidFill>
                <a:srgbClr val="53585F"/>
              </a:solidFill>
              <a:latin typeface="Almarai" pitchFamily="2" charset="-78"/>
              <a:ea typeface="Tiempos Text Regular" charset="0"/>
              <a:cs typeface="Almarai" pitchFamily="2" charset="-78"/>
              <a:sym typeface="Tiempos Text Regular" charset="0"/>
            </a:endParaRPr>
          </a:p>
          <a:p>
            <a:pPr marL="857250" indent="-857250" algn="r" rtl="1">
              <a:lnSpc>
                <a:spcPct val="200000"/>
              </a:lnSpc>
              <a:buFont typeface="Arial" panose="020B0604020202020204" pitchFamily="34" charset="0"/>
              <a:buChar char="•"/>
            </a:pPr>
            <a:r>
              <a:rPr lang="ar-SA" altLang="en-FI" sz="6000" dirty="0">
                <a:solidFill>
                  <a:srgbClr val="53585F"/>
                </a:solidFill>
                <a:latin typeface="Almarai" pitchFamily="2" charset="-78"/>
                <a:ea typeface="Tiempos Text Regular" charset="0"/>
                <a:cs typeface="Almarai" pitchFamily="2" charset="-78"/>
                <a:sym typeface="Tiempos Text Regular" charset="0"/>
              </a:rPr>
              <a:t>حسنًا وأعلم أنك تريد إصلاح هذا الآن ولكن ما مدى التزامك بتحقيق ذلك؟ </a:t>
            </a:r>
            <a:endParaRPr lang="fi-FI" altLang="en-FI" sz="6000" dirty="0">
              <a:solidFill>
                <a:srgbClr val="53585F"/>
              </a:solidFill>
              <a:latin typeface="Almarai" pitchFamily="2" charset="-78"/>
              <a:ea typeface="Tiempos Text Regular" charset="0"/>
              <a:cs typeface="Almarai" pitchFamily="2" charset="-78"/>
              <a:sym typeface="Tiempos Text Regular" charset="0"/>
            </a:endParaRPr>
          </a:p>
          <a:p>
            <a:pPr algn="r" eaLnBrk="1">
              <a:lnSpc>
                <a:spcPct val="200000"/>
              </a:lnSpc>
            </a:pPr>
            <a:endParaRPr lang="fi-FI" altLang="en-FI" sz="6000" dirty="0">
              <a:solidFill>
                <a:srgbClr val="53585F"/>
              </a:solidFill>
              <a:latin typeface="Almarai" pitchFamily="2" charset="-78"/>
              <a:ea typeface="Tiempos Text Regular" charset="0"/>
              <a:cs typeface="Almarai" pitchFamily="2" charset="-78"/>
              <a:sym typeface="Tiempos Text Regular" charset="0"/>
            </a:endParaRPr>
          </a:p>
        </p:txBody>
      </p:sp>
    </p:spTree>
    <p:extLst>
      <p:ext uri="{BB962C8B-B14F-4D97-AF65-F5344CB8AC3E}">
        <p14:creationId xmlns:p14="http://schemas.microsoft.com/office/powerpoint/2010/main" val="841098706"/>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Line"/>
          <p:cNvSpPr/>
          <p:nvPr/>
        </p:nvSpPr>
        <p:spPr>
          <a:xfrm flipV="1">
            <a:off x="11556999" y="6223000"/>
            <a:ext cx="1270001" cy="1270000"/>
          </a:xfrm>
          <a:prstGeom prst="line">
            <a:avLst/>
          </a:prstGeom>
          <a:ln w="25400">
            <a:solidFill>
              <a:srgbClr val="FFFFFF"/>
            </a:solidFill>
            <a:miter lim="400000"/>
          </a:ln>
        </p:spPr>
        <p:txBody>
          <a:bodyPr lIns="71437" tIns="71437" rIns="71437" bIns="71437" anchor="ctr"/>
          <a:lstStyle/>
          <a:p>
            <a:pPr>
              <a:defRPr sz="3600"/>
            </a:pPr>
            <a:endParaRPr/>
          </a:p>
        </p:txBody>
      </p:sp>
      <p:sp>
        <p:nvSpPr>
          <p:cNvPr id="149" name="Motivating message to inspire  action goes here"/>
          <p:cNvSpPr txBox="1"/>
          <p:nvPr/>
        </p:nvSpPr>
        <p:spPr>
          <a:xfrm>
            <a:off x="3200544" y="2415063"/>
            <a:ext cx="18641013" cy="1067599"/>
          </a:xfrm>
          <a:prstGeom prst="rect">
            <a:avLst/>
          </a:prstGeom>
          <a:ln w="12700">
            <a:miter lim="400000"/>
          </a:ln>
          <a:extLst>
            <a:ext uri="{C572A759-6A51-4108-AA02-DFA0A04FC94B}">
              <ma14:wrappingTextBoxFlag xmlns="" xmlns:ma14="http://schemas.microsoft.com/office/mac/drawingml/2011/main" val="1"/>
            </a:ext>
          </a:extLst>
        </p:spPr>
        <p:txBody>
          <a:bodyPr wrap="square" lIns="71437" tIns="71437" rIns="71437" bIns="71437" anchor="ctr">
            <a:spAutoFit/>
          </a:bodyPr>
          <a:lstStyle/>
          <a:p>
            <a:pPr>
              <a:defRPr sz="5600" b="1">
                <a:solidFill>
                  <a:srgbClr val="000000"/>
                </a:solidFill>
                <a:latin typeface="Helvetica"/>
                <a:ea typeface="Helvetica"/>
                <a:cs typeface="Helvetica"/>
                <a:sym typeface="Helvetica"/>
              </a:defRPr>
            </a:pPr>
            <a:r>
              <a:rPr lang="ar-SA" altLang="en-FI" sz="6000" dirty="0">
                <a:latin typeface="Almarai ExtraBold" pitchFamily="2" charset="-78"/>
                <a:ea typeface="Sul Sans" charset="0"/>
                <a:cs typeface="Almarai ExtraBold" pitchFamily="2" charset="-78"/>
                <a:sym typeface="Sul Sans" charset="0"/>
              </a:rPr>
              <a:t>الاعتراف بالفجوة والسماح بالمشاركة بما تقدمه من حل</a:t>
            </a:r>
          </a:p>
        </p:txBody>
      </p:sp>
      <p:sp>
        <p:nvSpPr>
          <p:cNvPr id="5" name="TextBox 4">
            <a:extLst>
              <a:ext uri="{FF2B5EF4-FFF2-40B4-BE49-F238E27FC236}">
                <a16:creationId xmlns:a16="http://schemas.microsoft.com/office/drawing/2014/main" id="{A0CC885B-1558-4777-A94D-505B8FE0252F}"/>
              </a:ext>
            </a:extLst>
          </p:cNvPr>
          <p:cNvSpPr txBox="1"/>
          <p:nvPr/>
        </p:nvSpPr>
        <p:spPr>
          <a:xfrm>
            <a:off x="9932377" y="4396108"/>
            <a:ext cx="12194930" cy="48199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eaLnBrk="1">
              <a:lnSpc>
                <a:spcPct val="200000"/>
              </a:lnSpc>
            </a:pPr>
            <a:r>
              <a:rPr lang="ar-SA" altLang="en-FI" sz="5400" dirty="0">
                <a:solidFill>
                  <a:srgbClr val="53585F"/>
                </a:solidFill>
                <a:latin typeface="Almarai" pitchFamily="2" charset="-78"/>
                <a:ea typeface="Tiempos Text Regular" charset="0"/>
                <a:cs typeface="Almarai" pitchFamily="2" charset="-78"/>
                <a:sym typeface="Tiempos Text Regular" charset="0"/>
              </a:rPr>
              <a:t>حسنًا يا </a:t>
            </a:r>
            <a:r>
              <a:rPr lang="ar-JO" altLang="en-FI" sz="5400" dirty="0">
                <a:solidFill>
                  <a:srgbClr val="53585F"/>
                </a:solidFill>
                <a:latin typeface="Almarai" pitchFamily="2" charset="-78"/>
                <a:ea typeface="Tiempos Text Regular" charset="0"/>
                <a:cs typeface="Almarai" pitchFamily="2" charset="-78"/>
                <a:sym typeface="Tiempos Text Regular" charset="0"/>
              </a:rPr>
              <a:t>محمد</a:t>
            </a:r>
            <a:r>
              <a:rPr lang="ar-SA" altLang="en-FI" sz="5400" dirty="0">
                <a:solidFill>
                  <a:srgbClr val="53585F"/>
                </a:solidFill>
                <a:latin typeface="Almarai" pitchFamily="2" charset="-78"/>
                <a:ea typeface="Tiempos Text Regular" charset="0"/>
                <a:cs typeface="Almarai" pitchFamily="2" charset="-78"/>
                <a:sym typeface="Tiempos Text Regular" charset="0"/>
              </a:rPr>
              <a:t> ، </a:t>
            </a:r>
            <a:endParaRPr lang="fi-FI" altLang="en-FI" sz="5400" dirty="0">
              <a:solidFill>
                <a:srgbClr val="53585F"/>
              </a:solidFill>
              <a:latin typeface="Almarai" pitchFamily="2" charset="-78"/>
              <a:ea typeface="Tiempos Text Regular" charset="0"/>
              <a:cs typeface="Almarai" pitchFamily="2" charset="-78"/>
              <a:sym typeface="Tiempos Text Regular" charset="0"/>
            </a:endParaRPr>
          </a:p>
          <a:p>
            <a:pPr algn="r" eaLnBrk="1">
              <a:lnSpc>
                <a:spcPct val="200000"/>
              </a:lnSpc>
            </a:pPr>
            <a:r>
              <a:rPr lang="ar-SA" altLang="en-FI" sz="5400" dirty="0">
                <a:solidFill>
                  <a:srgbClr val="53585F"/>
                </a:solidFill>
                <a:latin typeface="Almarai" pitchFamily="2" charset="-78"/>
                <a:ea typeface="Tiempos Text Regular" charset="0"/>
                <a:cs typeface="Almarai" pitchFamily="2" charset="-78"/>
                <a:sym typeface="Tiempos Text Regular" charset="0"/>
              </a:rPr>
              <a:t>يمكنني بالتأكيد مساعد</a:t>
            </a:r>
            <a:r>
              <a:rPr lang="ar-JO" altLang="en-FI" sz="5400" dirty="0">
                <a:solidFill>
                  <a:srgbClr val="53585F"/>
                </a:solidFill>
                <a:latin typeface="Almarai" pitchFamily="2" charset="-78"/>
                <a:ea typeface="Tiempos Text Regular" charset="0"/>
                <a:cs typeface="Almarai" pitchFamily="2" charset="-78"/>
                <a:sym typeface="Tiempos Text Regular" charset="0"/>
              </a:rPr>
              <a:t>تك</a:t>
            </a:r>
            <a:r>
              <a:rPr lang="ar-SA" altLang="en-FI" sz="5400" dirty="0">
                <a:solidFill>
                  <a:srgbClr val="53585F"/>
                </a:solidFill>
                <a:latin typeface="Almarai" pitchFamily="2" charset="-78"/>
                <a:ea typeface="Tiempos Text Regular" charset="0"/>
                <a:cs typeface="Almarai" pitchFamily="2" charset="-78"/>
                <a:sym typeface="Tiempos Text Regular" charset="0"/>
              </a:rPr>
              <a:t> في ذلك.</a:t>
            </a:r>
          </a:p>
          <a:p>
            <a:pPr algn="r" eaLnBrk="1">
              <a:lnSpc>
                <a:spcPct val="200000"/>
              </a:lnSpc>
            </a:pPr>
            <a:r>
              <a:rPr lang="ar-SA" altLang="en-FI" sz="5400" dirty="0">
                <a:solidFill>
                  <a:srgbClr val="53585F"/>
                </a:solidFill>
                <a:latin typeface="Almarai" pitchFamily="2" charset="-78"/>
                <a:ea typeface="Tiempos Text Regular" charset="0"/>
                <a:cs typeface="Almarai" pitchFamily="2" charset="-78"/>
                <a:sym typeface="Tiempos Text Regular" charset="0"/>
              </a:rPr>
              <a:t>هل تود أن أخبرك بما أفعل؟</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ed carpet with curtain Royalty Free Vector Image">
            <a:extLst>
              <a:ext uri="{FF2B5EF4-FFF2-40B4-BE49-F238E27FC236}">
                <a16:creationId xmlns:a16="http://schemas.microsoft.com/office/drawing/2014/main" id="{61A43FAE-44BB-4A53-90C8-8DFCDC0B485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516" b="14433"/>
          <a:stretch/>
        </p:blipFill>
        <p:spPr bwMode="auto">
          <a:xfrm>
            <a:off x="-219456" y="-1"/>
            <a:ext cx="24603456" cy="13716001"/>
          </a:xfrm>
          <a:prstGeom prst="rect">
            <a:avLst/>
          </a:prstGeom>
          <a:noFill/>
          <a:extLst>
            <a:ext uri="{909E8E84-426E-40DD-AFC4-6F175D3DCCD1}">
              <a14:hiddenFill xmlns:a14="http://schemas.microsoft.com/office/drawing/2010/main">
                <a:solidFill>
                  <a:srgbClr val="FFFFFF"/>
                </a:solidFill>
              </a14:hiddenFill>
            </a:ext>
          </a:extLst>
        </p:spPr>
      </p:pic>
      <p:sp>
        <p:nvSpPr>
          <p:cNvPr id="137" name="Rectangle"/>
          <p:cNvSpPr/>
          <p:nvPr/>
        </p:nvSpPr>
        <p:spPr>
          <a:xfrm>
            <a:off x="-219456" y="0"/>
            <a:ext cx="24603456" cy="13716001"/>
          </a:xfrm>
          <a:prstGeom prst="rect">
            <a:avLst/>
          </a:prstGeom>
          <a:solidFill>
            <a:srgbClr val="000000">
              <a:alpha val="40000"/>
            </a:srgbClr>
          </a:solidFill>
          <a:ln w="12700">
            <a:miter lim="400000"/>
          </a:ln>
        </p:spPr>
        <p:txBody>
          <a:bodyPr lIns="71437" tIns="71437" rIns="71437" bIns="71437" anchor="ctr"/>
          <a:lstStyle/>
          <a:p>
            <a:pPr>
              <a:defRPr sz="3600"/>
            </a:pPr>
            <a:endParaRPr/>
          </a:p>
        </p:txBody>
      </p:sp>
      <p:sp>
        <p:nvSpPr>
          <p:cNvPr id="138" name="Point six title goes here"/>
          <p:cNvSpPr txBox="1"/>
          <p:nvPr/>
        </p:nvSpPr>
        <p:spPr>
          <a:xfrm>
            <a:off x="4408548" y="4468456"/>
            <a:ext cx="14230474" cy="2000250"/>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normAutofit/>
          </a:bodyPr>
          <a:lstStyle>
            <a:lvl1pPr>
              <a:defRPr sz="5600" b="1">
                <a:latin typeface="Helvetica"/>
                <a:ea typeface="Helvetica"/>
                <a:cs typeface="Helvetica"/>
                <a:sym typeface="Helvetica"/>
              </a:defRPr>
            </a:lvl1pPr>
          </a:lstStyle>
          <a:p>
            <a:r>
              <a:rPr lang="ar-SA" altLang="en-FI" sz="9600" dirty="0">
                <a:latin typeface="Almarai ExtraBold" pitchFamily="2" charset="-78"/>
                <a:ea typeface="Sul Sans" charset="0"/>
                <a:cs typeface="Almarai ExtraBold" pitchFamily="2" charset="-78"/>
                <a:sym typeface="Sul Sans" charset="0"/>
              </a:rPr>
              <a:t>عرضي ووقتي للتحدث</a:t>
            </a:r>
            <a:endParaRPr sz="9600" dirty="0">
              <a:latin typeface="Almarai ExtraBold" pitchFamily="2" charset="-78"/>
              <a:cs typeface="Almarai ExtraBold" pitchFamily="2" charset="-78"/>
            </a:endParaRPr>
          </a:p>
        </p:txBody>
      </p:sp>
    </p:spTree>
    <p:extLst>
      <p:ext uri="{BB962C8B-B14F-4D97-AF65-F5344CB8AC3E}">
        <p14:creationId xmlns:p14="http://schemas.microsoft.com/office/powerpoint/2010/main" val="381757386"/>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D94AD0-40C5-4FE9-98D8-289F712CE528}"/>
              </a:ext>
            </a:extLst>
          </p:cNvPr>
          <p:cNvSpPr txBox="1"/>
          <p:nvPr/>
        </p:nvSpPr>
        <p:spPr>
          <a:xfrm>
            <a:off x="5445369" y="579904"/>
            <a:ext cx="12274062" cy="1323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eaLnBrk="1"/>
            <a:r>
              <a:rPr lang="ar-SA" altLang="en-FI" sz="8000" dirty="0">
                <a:solidFill>
                  <a:schemeClr val="bg2"/>
                </a:solidFill>
                <a:latin typeface="Almarai ExtraBold" pitchFamily="2" charset="-78"/>
                <a:ea typeface="Sul Sans" charset="0"/>
                <a:cs typeface="Almarai ExtraBold" pitchFamily="2" charset="-78"/>
                <a:sym typeface="Sul Sans" charset="0"/>
              </a:rPr>
              <a:t>اذكر ما أنت خبير فيه</a:t>
            </a:r>
            <a:endParaRPr lang="en-FI" altLang="en-FI" sz="8000" dirty="0">
              <a:solidFill>
                <a:schemeClr val="bg2"/>
              </a:solidFill>
              <a:latin typeface="Almarai ExtraBold" pitchFamily="2" charset="-78"/>
              <a:ea typeface="Sul Sans" charset="0"/>
              <a:cs typeface="Almarai ExtraBold" pitchFamily="2" charset="-78"/>
              <a:sym typeface="Sul Sans" charset="0"/>
            </a:endParaRPr>
          </a:p>
        </p:txBody>
      </p:sp>
      <p:sp>
        <p:nvSpPr>
          <p:cNvPr id="2" name="Rectangle 1">
            <a:extLst>
              <a:ext uri="{FF2B5EF4-FFF2-40B4-BE49-F238E27FC236}">
                <a16:creationId xmlns:a16="http://schemas.microsoft.com/office/drawing/2014/main" id="{B4F78DFC-8F30-428B-8B3C-0CD3FBFEF0CA}"/>
              </a:ext>
            </a:extLst>
          </p:cNvPr>
          <p:cNvSpPr>
            <a:spLocks/>
          </p:cNvSpPr>
          <p:nvPr/>
        </p:nvSpPr>
        <p:spPr bwMode="auto">
          <a:xfrm>
            <a:off x="342900" y="2388211"/>
            <a:ext cx="23164801" cy="98766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38100" tIns="38100" rIns="38100" bIns="38100">
            <a:spAutoFit/>
          </a:bodyPr>
          <a:lstStyle>
            <a:lvl1pPr algn="ctr" defTabSz="457200">
              <a:defRPr sz="4800">
                <a:solidFill>
                  <a:srgbClr val="000000"/>
                </a:solidFill>
                <a:latin typeface="Helvetica Light" charset="0"/>
                <a:ea typeface="Helvetica Light" charset="0"/>
                <a:cs typeface="Helvetica Light" charset="0"/>
                <a:sym typeface="Helvetica Light" charset="0"/>
              </a:defRPr>
            </a:lvl1pPr>
            <a:lvl2pPr marL="742950" indent="-285750" algn="ctr" defTabSz="457200">
              <a:defRPr sz="4800">
                <a:solidFill>
                  <a:srgbClr val="000000"/>
                </a:solidFill>
                <a:latin typeface="Helvetica Light" charset="0"/>
                <a:ea typeface="Helvetica Light" charset="0"/>
                <a:cs typeface="Helvetica Light" charset="0"/>
                <a:sym typeface="Helvetica Light" charset="0"/>
              </a:defRPr>
            </a:lvl2pPr>
            <a:lvl3pPr marL="1143000" indent="-228600" algn="ctr" defTabSz="457200">
              <a:defRPr sz="4800">
                <a:solidFill>
                  <a:srgbClr val="000000"/>
                </a:solidFill>
                <a:latin typeface="Helvetica Light" charset="0"/>
                <a:ea typeface="Helvetica Light" charset="0"/>
                <a:cs typeface="Helvetica Light" charset="0"/>
                <a:sym typeface="Helvetica Light" charset="0"/>
              </a:defRPr>
            </a:lvl3pPr>
            <a:lvl4pPr marL="1600200" indent="-228600" algn="ctr" defTabSz="457200">
              <a:defRPr sz="4800">
                <a:solidFill>
                  <a:srgbClr val="000000"/>
                </a:solidFill>
                <a:latin typeface="Helvetica Light" charset="0"/>
                <a:ea typeface="Helvetica Light" charset="0"/>
                <a:cs typeface="Helvetica Light" charset="0"/>
                <a:sym typeface="Helvetica Light" charset="0"/>
              </a:defRPr>
            </a:lvl4pPr>
            <a:lvl5pPr marL="2057400" indent="-228600" algn="ctr" defTabSz="457200">
              <a:defRPr sz="4800">
                <a:solidFill>
                  <a:srgbClr val="000000"/>
                </a:solidFill>
                <a:latin typeface="Helvetica Light" charset="0"/>
                <a:ea typeface="Helvetica Light" charset="0"/>
                <a:cs typeface="Helvetica Light" charset="0"/>
                <a:sym typeface="Helvetica Light" charset="0"/>
              </a:defRPr>
            </a:lvl5pPr>
            <a:lvl6pPr marL="2514600" indent="-228600" algn="ctr" defTabSz="457200" eaLnBrk="0" fontAlgn="base" hangingPunct="0">
              <a:spcBef>
                <a:spcPct val="0"/>
              </a:spcBef>
              <a:spcAft>
                <a:spcPct val="0"/>
              </a:spcAft>
              <a:defRPr sz="4800">
                <a:solidFill>
                  <a:srgbClr val="000000"/>
                </a:solidFill>
                <a:latin typeface="Helvetica Light" charset="0"/>
                <a:ea typeface="Helvetica Light" charset="0"/>
                <a:cs typeface="Helvetica Light" charset="0"/>
                <a:sym typeface="Helvetica Light" charset="0"/>
              </a:defRPr>
            </a:lvl6pPr>
            <a:lvl7pPr marL="2971800" indent="-228600" algn="ctr" defTabSz="457200" eaLnBrk="0" fontAlgn="base" hangingPunct="0">
              <a:spcBef>
                <a:spcPct val="0"/>
              </a:spcBef>
              <a:spcAft>
                <a:spcPct val="0"/>
              </a:spcAft>
              <a:defRPr sz="4800">
                <a:solidFill>
                  <a:srgbClr val="000000"/>
                </a:solidFill>
                <a:latin typeface="Helvetica Light" charset="0"/>
                <a:ea typeface="Helvetica Light" charset="0"/>
                <a:cs typeface="Helvetica Light" charset="0"/>
                <a:sym typeface="Helvetica Light" charset="0"/>
              </a:defRPr>
            </a:lvl7pPr>
            <a:lvl8pPr marL="3429000" indent="-228600" algn="ctr" defTabSz="457200" eaLnBrk="0" fontAlgn="base" hangingPunct="0">
              <a:spcBef>
                <a:spcPct val="0"/>
              </a:spcBef>
              <a:spcAft>
                <a:spcPct val="0"/>
              </a:spcAft>
              <a:defRPr sz="4800">
                <a:solidFill>
                  <a:srgbClr val="000000"/>
                </a:solidFill>
                <a:latin typeface="Helvetica Light" charset="0"/>
                <a:ea typeface="Helvetica Light" charset="0"/>
                <a:cs typeface="Helvetica Light" charset="0"/>
                <a:sym typeface="Helvetica Light" charset="0"/>
              </a:defRPr>
            </a:lvl8pPr>
            <a:lvl9pPr marL="3886200" indent="-228600" algn="ctr" defTabSz="457200" eaLnBrk="0" fontAlgn="base" hangingPunct="0">
              <a:spcBef>
                <a:spcPct val="0"/>
              </a:spcBef>
              <a:spcAft>
                <a:spcPct val="0"/>
              </a:spcAft>
              <a:defRPr sz="4800">
                <a:solidFill>
                  <a:srgbClr val="000000"/>
                </a:solidFill>
                <a:latin typeface="Helvetica Light" charset="0"/>
                <a:ea typeface="Helvetica Light" charset="0"/>
                <a:cs typeface="Helvetica Light" charset="0"/>
                <a:sym typeface="Helvetica Light" charset="0"/>
              </a:defRPr>
            </a:lvl9pPr>
          </a:lstStyle>
          <a:p>
            <a:pPr algn="r" eaLnBrk="1">
              <a:lnSpc>
                <a:spcPct val="200000"/>
              </a:lnSpc>
            </a:pPr>
            <a:r>
              <a:rPr lang="ar-SA" altLang="en-FI" sz="3600" dirty="0">
                <a:solidFill>
                  <a:srgbClr val="53585F"/>
                </a:solidFill>
                <a:latin typeface="Almarai" pitchFamily="2" charset="-78"/>
                <a:ea typeface="Tiempos Text Regular" charset="0"/>
                <a:cs typeface="Almarai" pitchFamily="2" charset="-78"/>
                <a:sym typeface="Tiempos Text Regular" charset="0"/>
              </a:rPr>
              <a:t>حسنًا ، مجال خبرتي ______ في ______ بواسطة </a:t>
            </a:r>
            <a:r>
              <a:rPr lang="ar-JO" altLang="en-FI" sz="3600" dirty="0">
                <a:solidFill>
                  <a:srgbClr val="53585F"/>
                </a:solidFill>
                <a:highlight>
                  <a:srgbClr val="FFFF00"/>
                </a:highlight>
                <a:latin typeface="Almarai" pitchFamily="2" charset="-78"/>
                <a:ea typeface="Tiempos Text Regular" charset="0"/>
                <a:cs typeface="Almarai" pitchFamily="2" charset="-78"/>
                <a:sym typeface="Tiempos Text Regular" charset="0"/>
              </a:rPr>
              <a:t>برنامج تعليمي اونلاين مع محادثات اسبوعيه مباشره </a:t>
            </a:r>
            <a:endParaRPr lang="ar-SA" altLang="en-FI" sz="3600" dirty="0">
              <a:solidFill>
                <a:srgbClr val="53585F"/>
              </a:solidFill>
              <a:highlight>
                <a:srgbClr val="FFFF00"/>
              </a:highlight>
              <a:latin typeface="Almarai" pitchFamily="2" charset="-78"/>
              <a:ea typeface="Tiempos Text Regular" charset="0"/>
              <a:cs typeface="Almarai" pitchFamily="2" charset="-78"/>
              <a:sym typeface="Tiempos Text Regular" charset="0"/>
            </a:endParaRPr>
          </a:p>
          <a:p>
            <a:pPr algn="r" eaLnBrk="1">
              <a:lnSpc>
                <a:spcPct val="200000"/>
              </a:lnSpc>
            </a:pPr>
            <a:r>
              <a:rPr lang="ar-SA" altLang="en-FI" sz="3600" dirty="0">
                <a:solidFill>
                  <a:srgbClr val="53585F"/>
                </a:solidFill>
                <a:latin typeface="Almarai" pitchFamily="2" charset="-78"/>
                <a:ea typeface="Tiempos Text Regular" charset="0"/>
                <a:cs typeface="Almarai" pitchFamily="2" charset="-78"/>
                <a:sym typeface="Tiempos Text Regular" charset="0"/>
              </a:rPr>
              <a:t>عادةً ما أعمل مع </a:t>
            </a:r>
            <a:r>
              <a:rPr lang="ar-JO" altLang="en-FI" sz="3600" dirty="0">
                <a:solidFill>
                  <a:srgbClr val="53585F"/>
                </a:solidFill>
                <a:highlight>
                  <a:srgbClr val="FFFF00"/>
                </a:highlight>
                <a:latin typeface="Almarai" pitchFamily="2" charset="-78"/>
                <a:ea typeface="Tiempos Text Regular" charset="0"/>
                <a:cs typeface="Almarai" pitchFamily="2" charset="-78"/>
                <a:sym typeface="Tiempos Text Regular" charset="0"/>
              </a:rPr>
              <a:t>طلاب الصف(حدد العمر او الصف) </a:t>
            </a:r>
            <a:r>
              <a:rPr lang="ar-SA" altLang="en-FI" sz="3600" dirty="0">
                <a:solidFill>
                  <a:srgbClr val="53585F"/>
                </a:solidFill>
                <a:latin typeface="Almarai" pitchFamily="2" charset="-78"/>
                <a:ea typeface="Tiempos Text Regular" charset="0"/>
                <a:cs typeface="Almarai" pitchFamily="2" charset="-78"/>
                <a:sym typeface="Tiempos Text Regular" charset="0"/>
              </a:rPr>
              <a:t>وأساعدهم في </a:t>
            </a:r>
            <a:r>
              <a:rPr lang="ar-JO" altLang="en-FI" sz="3600" dirty="0">
                <a:solidFill>
                  <a:srgbClr val="53585F"/>
                </a:solidFill>
                <a:latin typeface="Almarai" pitchFamily="2" charset="-78"/>
                <a:ea typeface="Tiempos Text Regular" charset="0"/>
                <a:cs typeface="Almarai" pitchFamily="2" charset="-78"/>
                <a:sym typeface="Tiempos Text Regular" charset="0"/>
              </a:rPr>
              <a:t>تحقيق (</a:t>
            </a:r>
            <a:r>
              <a:rPr lang="ar-JO" altLang="en-FI" sz="3600" dirty="0">
                <a:solidFill>
                  <a:srgbClr val="53585F"/>
                </a:solidFill>
                <a:highlight>
                  <a:srgbClr val="FFFF00"/>
                </a:highlight>
                <a:latin typeface="Almarai" pitchFamily="2" charset="-78"/>
                <a:ea typeface="Tiempos Text Regular" charset="0"/>
                <a:cs typeface="Almarai" pitchFamily="2" charset="-78"/>
                <a:sym typeface="Tiempos Text Regular" charset="0"/>
              </a:rPr>
              <a:t>حدد الاهداف التاليه</a:t>
            </a:r>
            <a:r>
              <a:rPr lang="ar-SA" altLang="en-FI" sz="3600" dirty="0">
                <a:solidFill>
                  <a:srgbClr val="53585F"/>
                </a:solidFill>
                <a:highlight>
                  <a:srgbClr val="FFFF00"/>
                </a:highlight>
                <a:latin typeface="Almarai" pitchFamily="2" charset="-78"/>
                <a:ea typeface="Tiempos Text Regular" charset="0"/>
                <a:cs typeface="Almarai" pitchFamily="2" charset="-78"/>
                <a:sym typeface="Tiempos Text Regular" charset="0"/>
              </a:rPr>
              <a:t>_________</a:t>
            </a:r>
            <a:r>
              <a:rPr lang="ar-JO" altLang="en-FI" sz="3600" dirty="0">
                <a:solidFill>
                  <a:srgbClr val="53585F"/>
                </a:solidFill>
                <a:highlight>
                  <a:srgbClr val="FFFF00"/>
                </a:highlight>
                <a:latin typeface="Almarai" pitchFamily="2" charset="-78"/>
                <a:ea typeface="Tiempos Text Regular" charset="0"/>
                <a:cs typeface="Almarai" pitchFamily="2" charset="-78"/>
                <a:sym typeface="Tiempos Text Regular" charset="0"/>
              </a:rPr>
              <a:t>)</a:t>
            </a:r>
            <a:r>
              <a:rPr lang="ar-SA" altLang="en-FI" sz="3600" dirty="0">
                <a:solidFill>
                  <a:srgbClr val="53585F"/>
                </a:solidFill>
                <a:highlight>
                  <a:srgbClr val="FFFF00"/>
                </a:highlight>
                <a:latin typeface="Almarai" pitchFamily="2" charset="-78"/>
                <a:ea typeface="Tiempos Text Regular" charset="0"/>
                <a:cs typeface="Almarai" pitchFamily="2" charset="-78"/>
                <a:sym typeface="Tiempos Text Regular" charset="0"/>
              </a:rPr>
              <a:t>.</a:t>
            </a:r>
            <a:r>
              <a:rPr lang="ar-JO" altLang="en-FI" sz="3600" dirty="0">
                <a:solidFill>
                  <a:srgbClr val="53585F"/>
                </a:solidFill>
                <a:latin typeface="Almarai" pitchFamily="2" charset="-78"/>
                <a:ea typeface="Tiempos Text Regular" charset="0"/>
                <a:cs typeface="Almarai" pitchFamily="2" charset="-78"/>
                <a:sym typeface="Tiempos Text Regular" charset="0"/>
              </a:rPr>
              <a:t>في فتره زمنيه مدتها</a:t>
            </a:r>
            <a:r>
              <a:rPr lang="ar-JO" altLang="en-FI" sz="3600" dirty="0">
                <a:solidFill>
                  <a:srgbClr val="53585F"/>
                </a:solidFill>
                <a:highlight>
                  <a:srgbClr val="FFFF00"/>
                </a:highlight>
                <a:latin typeface="Almarai" pitchFamily="2" charset="-78"/>
                <a:ea typeface="Tiempos Text Regular" charset="0"/>
                <a:cs typeface="Almarai" pitchFamily="2" charset="-78"/>
                <a:sym typeface="Tiempos Text Regular" charset="0"/>
              </a:rPr>
              <a:t>(حدد فتره البرنامج)  </a:t>
            </a:r>
            <a:endParaRPr lang="ar-SA" altLang="en-FI" sz="3600" dirty="0">
              <a:solidFill>
                <a:srgbClr val="53585F"/>
              </a:solidFill>
              <a:highlight>
                <a:srgbClr val="FFFF00"/>
              </a:highlight>
              <a:latin typeface="Almarai" pitchFamily="2" charset="-78"/>
              <a:ea typeface="Tiempos Text Regular" charset="0"/>
              <a:cs typeface="Almarai" pitchFamily="2" charset="-78"/>
              <a:sym typeface="Tiempos Text Regular" charset="0"/>
            </a:endParaRPr>
          </a:p>
          <a:p>
            <a:pPr algn="r" eaLnBrk="1">
              <a:lnSpc>
                <a:spcPct val="200000"/>
              </a:lnSpc>
            </a:pPr>
            <a:r>
              <a:rPr lang="ar-SA" altLang="en-FI" sz="3600" dirty="0">
                <a:solidFill>
                  <a:srgbClr val="53585F"/>
                </a:solidFill>
                <a:latin typeface="Almarai" pitchFamily="2" charset="-78"/>
                <a:ea typeface="Tiempos Text Regular" charset="0"/>
                <a:cs typeface="Almarai" pitchFamily="2" charset="-78"/>
                <a:sym typeface="Tiempos Text Regular" charset="0"/>
              </a:rPr>
              <a:t>عندما تحدد ما أنت خبير فيه ، فأنت تريد أن تقو</a:t>
            </a:r>
            <a:r>
              <a:rPr lang="ar-JO" altLang="en-FI" sz="3600" dirty="0">
                <a:solidFill>
                  <a:srgbClr val="53585F"/>
                </a:solidFill>
                <a:latin typeface="Almarai" pitchFamily="2" charset="-78"/>
                <a:ea typeface="Tiempos Text Regular" charset="0"/>
                <a:cs typeface="Almarai" pitchFamily="2" charset="-78"/>
                <a:sym typeface="Tiempos Text Regular" charset="0"/>
              </a:rPr>
              <a:t>ل </a:t>
            </a:r>
            <a:r>
              <a:rPr lang="ar-SA" altLang="en-FI" sz="3600" dirty="0">
                <a:solidFill>
                  <a:srgbClr val="53585F"/>
                </a:solidFill>
                <a:latin typeface="Almarai" pitchFamily="2" charset="-78"/>
                <a:ea typeface="Tiempos Text Regular" charset="0"/>
                <a:cs typeface="Almarai" pitchFamily="2" charset="-78"/>
                <a:sym typeface="Tiempos Text Regular" charset="0"/>
              </a:rPr>
              <a:t>له بطريقة </a:t>
            </a:r>
            <a:r>
              <a:rPr lang="ar-JO" altLang="en-FI" sz="3600" dirty="0">
                <a:solidFill>
                  <a:srgbClr val="53585F"/>
                </a:solidFill>
                <a:latin typeface="Almarai" pitchFamily="2" charset="-78"/>
                <a:ea typeface="Tiempos Text Regular" charset="0"/>
                <a:cs typeface="Almarai" pitchFamily="2" charset="-78"/>
                <a:sym typeface="Tiempos Text Regular" charset="0"/>
              </a:rPr>
              <a:t>غير</a:t>
            </a:r>
            <a:r>
              <a:rPr lang="ar-SA" altLang="en-FI" sz="3600" dirty="0">
                <a:solidFill>
                  <a:srgbClr val="53585F"/>
                </a:solidFill>
                <a:latin typeface="Almarai" pitchFamily="2" charset="-78"/>
                <a:ea typeface="Tiempos Text Regular" charset="0"/>
                <a:cs typeface="Almarai" pitchFamily="2" charset="-78"/>
                <a:sym typeface="Tiempos Text Regular" charset="0"/>
              </a:rPr>
              <a:t> مباشرة عما أخبرك به العميل </a:t>
            </a:r>
            <a:r>
              <a:rPr lang="ar-JO" altLang="en-FI" sz="3600" dirty="0">
                <a:solidFill>
                  <a:srgbClr val="53585F"/>
                </a:solidFill>
                <a:latin typeface="Almarai" pitchFamily="2" charset="-78"/>
                <a:ea typeface="Tiempos Text Regular" charset="0"/>
                <a:cs typeface="Almarai" pitchFamily="2" charset="-78"/>
                <a:sym typeface="Tiempos Text Regular" charset="0"/>
              </a:rPr>
              <a:t> محتاج اليه </a:t>
            </a:r>
            <a:r>
              <a:rPr lang="ar-SA" altLang="en-FI" sz="3600" dirty="0">
                <a:solidFill>
                  <a:srgbClr val="53585F"/>
                </a:solidFill>
                <a:latin typeface="Almarai" pitchFamily="2" charset="-78"/>
                <a:ea typeface="Tiempos Text Regular" charset="0"/>
                <a:cs typeface="Almarai" pitchFamily="2" charset="-78"/>
                <a:sym typeface="Tiempos Text Regular" charset="0"/>
              </a:rPr>
              <a:t>للتو طوال</a:t>
            </a:r>
            <a:r>
              <a:rPr lang="ar-JO" altLang="en-FI" sz="3600" dirty="0">
                <a:solidFill>
                  <a:srgbClr val="53585F"/>
                </a:solidFill>
                <a:latin typeface="Almarai" pitchFamily="2" charset="-78"/>
                <a:ea typeface="Tiempos Text Regular" charset="0"/>
                <a:cs typeface="Almarai" pitchFamily="2" charset="-78"/>
                <a:sym typeface="Tiempos Text Regular" charset="0"/>
              </a:rPr>
              <a:t> فتره</a:t>
            </a:r>
            <a:r>
              <a:rPr lang="ar-SA" altLang="en-FI" sz="3600" dirty="0">
                <a:solidFill>
                  <a:srgbClr val="53585F"/>
                </a:solidFill>
                <a:latin typeface="Almarai" pitchFamily="2" charset="-78"/>
                <a:ea typeface="Tiempos Text Regular" charset="0"/>
                <a:cs typeface="Almarai" pitchFamily="2" charset="-78"/>
                <a:sym typeface="Tiempos Text Regular" charset="0"/>
              </a:rPr>
              <a:t> المكالمة ويجب أن يبدو </a:t>
            </a:r>
            <a:r>
              <a:rPr lang="ar-JO" altLang="en-FI" sz="3600" dirty="0">
                <a:solidFill>
                  <a:srgbClr val="53585F"/>
                </a:solidFill>
                <a:latin typeface="Almarai" pitchFamily="2" charset="-78"/>
                <a:ea typeface="Tiempos Text Regular" charset="0"/>
                <a:cs typeface="Almarai" pitchFamily="2" charset="-78"/>
                <a:sym typeface="Tiempos Text Regular" charset="0"/>
              </a:rPr>
              <a:t>عرضك </a:t>
            </a:r>
            <a:r>
              <a:rPr lang="ar-SA" altLang="en-FI" sz="3600" dirty="0">
                <a:solidFill>
                  <a:srgbClr val="53585F"/>
                </a:solidFill>
                <a:latin typeface="Almarai" pitchFamily="2" charset="-78"/>
                <a:ea typeface="Tiempos Text Regular" charset="0"/>
                <a:cs typeface="Almarai" pitchFamily="2" charset="-78"/>
                <a:sym typeface="Tiempos Text Regular" charset="0"/>
              </a:rPr>
              <a:t>مثالياً بالنسبة له</a:t>
            </a:r>
            <a:r>
              <a:rPr lang="ar-JO" altLang="en-FI" sz="3600" dirty="0">
                <a:solidFill>
                  <a:srgbClr val="53585F"/>
                </a:solidFill>
                <a:latin typeface="Almarai" pitchFamily="2" charset="-78"/>
                <a:ea typeface="Tiempos Text Regular" charset="0"/>
                <a:cs typeface="Almarai" pitchFamily="2" charset="-78"/>
                <a:sym typeface="Tiempos Text Regular" charset="0"/>
              </a:rPr>
              <a:t> بشكل لا يمكن رفضه</a:t>
            </a:r>
          </a:p>
          <a:p>
            <a:pPr algn="r" eaLnBrk="1">
              <a:lnSpc>
                <a:spcPct val="200000"/>
              </a:lnSpc>
            </a:pPr>
            <a:r>
              <a:rPr lang="ar-SA" altLang="en-FI" sz="3600" dirty="0">
                <a:solidFill>
                  <a:srgbClr val="53585F"/>
                </a:solidFill>
                <a:latin typeface="Almarai" pitchFamily="2" charset="-78"/>
                <a:ea typeface="Tiempos Text Regular" charset="0"/>
                <a:cs typeface="Almarai" pitchFamily="2" charset="-78"/>
                <a:sym typeface="Tiempos Text Regular" charset="0"/>
              </a:rPr>
              <a:t>اكتب كيف تقدم نفسك ومارس حتى تتمكن من إيصال</a:t>
            </a:r>
            <a:r>
              <a:rPr lang="ar-JO" altLang="en-FI" sz="3600" dirty="0">
                <a:solidFill>
                  <a:srgbClr val="53585F"/>
                </a:solidFill>
                <a:latin typeface="Almarai" pitchFamily="2" charset="-78"/>
                <a:ea typeface="Tiempos Text Regular" charset="0"/>
                <a:cs typeface="Almarai" pitchFamily="2" charset="-78"/>
                <a:sym typeface="Tiempos Text Regular" charset="0"/>
              </a:rPr>
              <a:t> رسالتك</a:t>
            </a:r>
            <a:r>
              <a:rPr lang="ar-SA" altLang="en-FI" sz="3600" dirty="0">
                <a:solidFill>
                  <a:srgbClr val="53585F"/>
                </a:solidFill>
                <a:latin typeface="Almarai" pitchFamily="2" charset="-78"/>
                <a:ea typeface="Tiempos Text Regular" charset="0"/>
                <a:cs typeface="Almarai" pitchFamily="2" charset="-78"/>
                <a:sym typeface="Tiempos Text Regular" charset="0"/>
              </a:rPr>
              <a:t> بوضوح وبطريقة قوية.</a:t>
            </a:r>
          </a:p>
          <a:p>
            <a:pPr algn="r" eaLnBrk="1">
              <a:lnSpc>
                <a:spcPct val="200000"/>
              </a:lnSpc>
            </a:pPr>
            <a:r>
              <a:rPr lang="ar-SA" altLang="en-FI" sz="3600" dirty="0">
                <a:solidFill>
                  <a:srgbClr val="53585F"/>
                </a:solidFill>
                <a:latin typeface="Almarai" pitchFamily="2" charset="-78"/>
                <a:ea typeface="Tiempos Text Regular" charset="0"/>
                <a:cs typeface="Almarai" pitchFamily="2" charset="-78"/>
                <a:sym typeface="Tiempos Text Regular" charset="0"/>
              </a:rPr>
              <a:t>تريد أن يفكر العميل المحتمل بعبارة "هذا هو وضعي الآن" و "أريد بالتأكيد تحقيق هذه النتيجة" لذلك يجب أن تكون الخبير لمساعدتهم هنا</a:t>
            </a:r>
            <a:endParaRPr lang="ar-JO" altLang="en-FI" sz="3600" dirty="0">
              <a:solidFill>
                <a:srgbClr val="53585F"/>
              </a:solidFill>
              <a:latin typeface="Almarai" pitchFamily="2" charset="-78"/>
              <a:ea typeface="Tiempos Text Regular" charset="0"/>
              <a:cs typeface="Almarai" pitchFamily="2" charset="-78"/>
              <a:sym typeface="Tiempos Text Regular" charset="0"/>
            </a:endParaRPr>
          </a:p>
          <a:p>
            <a:pPr algn="r" eaLnBrk="1">
              <a:lnSpc>
                <a:spcPct val="200000"/>
              </a:lnSpc>
            </a:pPr>
            <a:r>
              <a:rPr lang="ar-SA" altLang="en-FI" sz="3600" dirty="0">
                <a:solidFill>
                  <a:srgbClr val="53585F"/>
                </a:solidFill>
                <a:latin typeface="Almarai" pitchFamily="2" charset="-78"/>
                <a:ea typeface="Tiempos Text Regular" charset="0"/>
                <a:cs typeface="Almarai" pitchFamily="2" charset="-78"/>
                <a:sym typeface="Tiempos Text Regular" charset="0"/>
              </a:rPr>
              <a:t>. عندما تنتهي من ذكر الجملة الخاصة بك فقط ا</a:t>
            </a:r>
            <a:r>
              <a:rPr lang="ar-JO" altLang="en-FI" sz="3600" dirty="0">
                <a:solidFill>
                  <a:srgbClr val="53585F"/>
                </a:solidFill>
                <a:latin typeface="Almarai" pitchFamily="2" charset="-78"/>
                <a:ea typeface="Tiempos Text Regular" charset="0"/>
                <a:cs typeface="Almarai" pitchFamily="2" charset="-78"/>
                <a:sym typeface="Tiempos Text Regular" charset="0"/>
              </a:rPr>
              <a:t>صمت</a:t>
            </a:r>
            <a:r>
              <a:rPr lang="ar-SA" altLang="en-FI" sz="3600" dirty="0">
                <a:solidFill>
                  <a:srgbClr val="53585F"/>
                </a:solidFill>
                <a:latin typeface="Almarai" pitchFamily="2" charset="-78"/>
                <a:ea typeface="Tiempos Text Regular" charset="0"/>
                <a:cs typeface="Almarai" pitchFamily="2" charset="-78"/>
                <a:sym typeface="Tiempos Text Regular" charset="0"/>
              </a:rPr>
              <a:t>.</a:t>
            </a:r>
            <a:endParaRPr lang="en-FI" altLang="en-FI" sz="3600" dirty="0">
              <a:solidFill>
                <a:srgbClr val="53585F"/>
              </a:solidFill>
              <a:latin typeface="Almarai" pitchFamily="2" charset="-78"/>
              <a:ea typeface="Tiempos Text Regular" charset="0"/>
              <a:cs typeface="Almarai" pitchFamily="2" charset="-78"/>
              <a:sym typeface="Tiempos Text Regular" charset="0"/>
            </a:endParaRPr>
          </a:p>
        </p:txBody>
      </p:sp>
    </p:spTree>
    <p:extLst>
      <p:ext uri="{BB962C8B-B14F-4D97-AF65-F5344CB8AC3E}">
        <p14:creationId xmlns:p14="http://schemas.microsoft.com/office/powerpoint/2010/main" val="352641516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hecklist - Rolf Ottesen AS">
            <a:extLst>
              <a:ext uri="{FF2B5EF4-FFF2-40B4-BE49-F238E27FC236}">
                <a16:creationId xmlns:a16="http://schemas.microsoft.com/office/drawing/2014/main" id="{977EDF28-7189-4EAE-ADC6-8C217F1DCF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55" t="2877" r="9233" b="3104"/>
          <a:stretch/>
        </p:blipFill>
        <p:spPr bwMode="auto">
          <a:xfrm>
            <a:off x="285750" y="1"/>
            <a:ext cx="4933950" cy="7086600"/>
          </a:xfrm>
          <a:prstGeom prst="rect">
            <a:avLst/>
          </a:prstGeom>
          <a:noFill/>
          <a:extLst>
            <a:ext uri="{909E8E84-426E-40DD-AFC4-6F175D3DCCD1}">
              <a14:hiddenFill xmlns:a14="http://schemas.microsoft.com/office/drawing/2010/main">
                <a:solidFill>
                  <a:srgbClr val="FFFFFF"/>
                </a:solidFill>
              </a14:hiddenFill>
            </a:ext>
          </a:extLst>
        </p:spPr>
      </p:pic>
      <p:sp>
        <p:nvSpPr>
          <p:cNvPr id="80" name="Line"/>
          <p:cNvSpPr/>
          <p:nvPr/>
        </p:nvSpPr>
        <p:spPr>
          <a:xfrm flipV="1">
            <a:off x="11556999" y="6223000"/>
            <a:ext cx="1270001" cy="1270000"/>
          </a:xfrm>
          <a:prstGeom prst="line">
            <a:avLst/>
          </a:prstGeom>
          <a:ln w="25400">
            <a:solidFill>
              <a:srgbClr val="FFFFFF"/>
            </a:solidFill>
            <a:miter lim="400000"/>
          </a:ln>
        </p:spPr>
        <p:txBody>
          <a:bodyPr lIns="71437" tIns="71437" rIns="71437" bIns="71437" anchor="ctr"/>
          <a:lstStyle/>
          <a:p>
            <a:pPr>
              <a:defRPr sz="3600"/>
            </a:pPr>
            <a:endParaRPr/>
          </a:p>
        </p:txBody>
      </p:sp>
      <p:sp>
        <p:nvSpPr>
          <p:cNvPr id="81" name="Here’s what we’re going to cover"/>
          <p:cNvSpPr txBox="1"/>
          <p:nvPr/>
        </p:nvSpPr>
        <p:spPr>
          <a:xfrm>
            <a:off x="4166232" y="583184"/>
            <a:ext cx="18312767" cy="1159932"/>
          </a:xfrm>
          <a:prstGeom prst="rect">
            <a:avLst/>
          </a:prstGeom>
          <a:ln w="12700">
            <a:miter lim="400000"/>
          </a:ln>
          <a:extLst>
            <a:ext uri="{C572A759-6A51-4108-AA02-DFA0A04FC94B}">
              <ma14:wrappingTextBoxFlag xmlns="" xmlns:ma14="http://schemas.microsoft.com/office/mac/drawingml/2011/main" val="1"/>
            </a:ext>
          </a:extLst>
        </p:spPr>
        <p:txBody>
          <a:bodyPr wrap="square" lIns="71437" tIns="71437" rIns="71437" bIns="71437" anchor="ctr">
            <a:spAutoFit/>
          </a:bodyPr>
          <a:lstStyle>
            <a:lvl1pPr>
              <a:defRPr sz="6000" b="1">
                <a:solidFill>
                  <a:srgbClr val="000000"/>
                </a:solidFill>
                <a:latin typeface="Helvetica"/>
                <a:ea typeface="Helvetica"/>
                <a:cs typeface="Helvetica"/>
                <a:sym typeface="Helvetica"/>
              </a:defRPr>
            </a:lvl1pPr>
          </a:lstStyle>
          <a:p>
            <a:pPr rtl="0">
              <a:spcBef>
                <a:spcPts val="1800"/>
              </a:spcBef>
              <a:spcAft>
                <a:spcPts val="600"/>
              </a:spcAft>
            </a:pPr>
            <a:r>
              <a:rPr lang="ar-JO" sz="6600" b="0" i="0" u="none" strike="noStrike" dirty="0">
                <a:solidFill>
                  <a:srgbClr val="000000"/>
                </a:solidFill>
                <a:effectLst/>
                <a:latin typeface="Almarai ExtraBold" pitchFamily="2" charset="-78"/>
                <a:cs typeface="Almarai ExtraBold" pitchFamily="2" charset="-78"/>
              </a:rPr>
              <a:t>التحضيرات المادية قبل إبداء المكالمة </a:t>
            </a:r>
            <a:endParaRPr lang="ar-JO" sz="6600" b="1" dirty="0">
              <a:effectLst/>
              <a:latin typeface="Almarai ExtraBold" pitchFamily="2" charset="-78"/>
              <a:cs typeface="Almarai ExtraBold" pitchFamily="2" charset="-78"/>
            </a:endParaRPr>
          </a:p>
        </p:txBody>
      </p:sp>
      <p:sp>
        <p:nvSpPr>
          <p:cNvPr id="82" name="Point one…"/>
          <p:cNvSpPr txBox="1"/>
          <p:nvPr/>
        </p:nvSpPr>
        <p:spPr>
          <a:xfrm>
            <a:off x="590550" y="3201268"/>
            <a:ext cx="22893706" cy="8957259"/>
          </a:xfrm>
          <a:prstGeom prst="rect">
            <a:avLst/>
          </a:prstGeom>
          <a:ln w="12700">
            <a:miter lim="400000"/>
          </a:ln>
          <a:extLst>
            <a:ext uri="{C572A759-6A51-4108-AA02-DFA0A04FC94B}">
              <ma14:wrappingTextBoxFlag xmlns="" xmlns:ma14="http://schemas.microsoft.com/office/mac/drawingml/2011/main" val="1"/>
            </a:ext>
          </a:extLst>
        </p:spPr>
        <p:txBody>
          <a:bodyPr wrap="square" lIns="71437" tIns="71437" rIns="71437" bIns="71437">
            <a:spAutoFit/>
          </a:bodyPr>
          <a:lstStyle/>
          <a:p>
            <a:pPr marL="571500" indent="-571500" algn="r" rtl="1">
              <a:lnSpc>
                <a:spcPct val="150000"/>
              </a:lnSpc>
              <a:spcBef>
                <a:spcPts val="0"/>
              </a:spcBef>
              <a:spcAft>
                <a:spcPts val="0"/>
              </a:spcAft>
              <a:buFont typeface="Arial" panose="020B0604020202020204" pitchFamily="34" charset="0"/>
              <a:buChar char="•"/>
            </a:pPr>
            <a:r>
              <a:rPr lang="ar-JO" sz="3600" dirty="0">
                <a:solidFill>
                  <a:srgbClr val="000000"/>
                </a:solidFill>
                <a:latin typeface="Almarai" pitchFamily="2" charset="-78"/>
                <a:cs typeface="Almarai" pitchFamily="2" charset="-78"/>
              </a:rPr>
              <a:t>جهز نفسك قبل الاتصال ب 15 دقيقه على الاقل للتحضير</a:t>
            </a:r>
          </a:p>
          <a:p>
            <a:pPr marL="571500" indent="-571500" algn="r" rtl="1">
              <a:lnSpc>
                <a:spcPct val="150000"/>
              </a:lnSpc>
              <a:buFont typeface="Arial" panose="020B0604020202020204" pitchFamily="34" charset="0"/>
              <a:buChar char="•"/>
            </a:pPr>
            <a:r>
              <a:rPr lang="ar-JO" sz="3600" dirty="0">
                <a:solidFill>
                  <a:srgbClr val="000000"/>
                </a:solidFill>
                <a:latin typeface="Almarai" pitchFamily="2" charset="-78"/>
                <a:cs typeface="Almarai" pitchFamily="2" charset="-78"/>
              </a:rPr>
              <a:t>كن في غرفه هادئه بدون اي ازعاج</a:t>
            </a:r>
          </a:p>
          <a:p>
            <a:pPr marL="571500" indent="-571500" algn="r" rtl="1">
              <a:lnSpc>
                <a:spcPct val="150000"/>
              </a:lnSpc>
              <a:buFont typeface="Arial" panose="020B0604020202020204" pitchFamily="34" charset="0"/>
              <a:buChar char="•"/>
            </a:pPr>
            <a:r>
              <a:rPr lang="ar-JO" sz="3600" dirty="0">
                <a:solidFill>
                  <a:srgbClr val="000000"/>
                </a:solidFill>
                <a:latin typeface="Almarai" pitchFamily="2" charset="-78"/>
                <a:cs typeface="Almarai" pitchFamily="2" charset="-78"/>
              </a:rPr>
              <a:t>ابتعد عن اي شيء ملهى موجود امامك في الغرفه واعطي تركيز كامل للمكالمه بشكل 100%</a:t>
            </a:r>
          </a:p>
          <a:p>
            <a:pPr marL="571500" indent="-571500" algn="r" rtl="1">
              <a:lnSpc>
                <a:spcPct val="150000"/>
              </a:lnSpc>
              <a:buFont typeface="Arial" panose="020B0604020202020204" pitchFamily="34" charset="0"/>
              <a:buChar char="•"/>
            </a:pPr>
            <a:r>
              <a:rPr lang="ar-SA" sz="3600" dirty="0">
                <a:solidFill>
                  <a:srgbClr val="000000"/>
                </a:solidFill>
                <a:latin typeface="Almarai" pitchFamily="2" charset="-78"/>
                <a:cs typeface="Almarai" pitchFamily="2" charset="-78"/>
              </a:rPr>
              <a:t>افتح</a:t>
            </a:r>
            <a:r>
              <a:rPr lang="ar-JO" sz="3600" dirty="0">
                <a:solidFill>
                  <a:srgbClr val="000000"/>
                </a:solidFill>
                <a:latin typeface="Almarai" pitchFamily="2" charset="-78"/>
                <a:cs typeface="Almarai" pitchFamily="2" charset="-78"/>
              </a:rPr>
              <a:t> اللابتوب</a:t>
            </a:r>
            <a:r>
              <a:rPr lang="ar-SA" sz="3600" dirty="0">
                <a:solidFill>
                  <a:srgbClr val="000000"/>
                </a:solidFill>
                <a:latin typeface="Almarai" pitchFamily="2" charset="-78"/>
                <a:cs typeface="Almarai" pitchFamily="2" charset="-78"/>
              </a:rPr>
              <a:t> </a:t>
            </a:r>
            <a:r>
              <a:rPr lang="ar-JO" sz="3600" dirty="0">
                <a:solidFill>
                  <a:srgbClr val="000000"/>
                </a:solidFill>
                <a:latin typeface="Almarai" pitchFamily="2" charset="-78"/>
                <a:cs typeface="Almarai" pitchFamily="2" charset="-78"/>
              </a:rPr>
              <a:t>ثم صفحه </a:t>
            </a:r>
            <a:r>
              <a:rPr lang="ar-SA" sz="3600" dirty="0">
                <a:solidFill>
                  <a:srgbClr val="000000"/>
                </a:solidFill>
                <a:latin typeface="Almarai" pitchFamily="2" charset="-78"/>
                <a:cs typeface="Almarai" pitchFamily="2" charset="-78"/>
              </a:rPr>
              <a:t>ال</a:t>
            </a:r>
            <a:r>
              <a:rPr lang="ar-JO" sz="3600" dirty="0">
                <a:solidFill>
                  <a:srgbClr val="000000"/>
                </a:solidFill>
                <a:latin typeface="Almarai" pitchFamily="2" charset="-78"/>
                <a:cs typeface="Almarai" pitchFamily="2" charset="-78"/>
              </a:rPr>
              <a:t>تقويم</a:t>
            </a:r>
            <a:r>
              <a:rPr lang="ar-SA" sz="3600" dirty="0">
                <a:solidFill>
                  <a:srgbClr val="000000"/>
                </a:solidFill>
                <a:latin typeface="Almarai" pitchFamily="2" charset="-78"/>
                <a:cs typeface="Almarai" pitchFamily="2" charset="-78"/>
              </a:rPr>
              <a:t> او الأجندة</a:t>
            </a:r>
            <a:endParaRPr lang="ar-JO" sz="3600" dirty="0">
              <a:solidFill>
                <a:srgbClr val="000000"/>
              </a:solidFill>
              <a:latin typeface="Almarai" pitchFamily="2" charset="-78"/>
              <a:cs typeface="Almarai" pitchFamily="2" charset="-78"/>
            </a:endParaRPr>
          </a:p>
          <a:p>
            <a:pPr marL="571500" indent="-571500" algn="r" rtl="1">
              <a:lnSpc>
                <a:spcPct val="150000"/>
              </a:lnSpc>
              <a:buFont typeface="Arial" panose="020B0604020202020204" pitchFamily="34" charset="0"/>
              <a:buChar char="•"/>
            </a:pPr>
            <a:r>
              <a:rPr lang="ar-JO" sz="3600" dirty="0">
                <a:solidFill>
                  <a:srgbClr val="000000"/>
                </a:solidFill>
                <a:latin typeface="Almarai" pitchFamily="2" charset="-78"/>
                <a:cs typeface="Almarai" pitchFamily="2" charset="-78"/>
              </a:rPr>
              <a:t>افتح </a:t>
            </a:r>
            <a:r>
              <a:rPr lang="ar-SA" sz="3600" dirty="0">
                <a:solidFill>
                  <a:srgbClr val="000000"/>
                </a:solidFill>
                <a:latin typeface="Almarai" pitchFamily="2" charset="-78"/>
                <a:cs typeface="Almarai" pitchFamily="2" charset="-78"/>
              </a:rPr>
              <a:t> الايميل</a:t>
            </a:r>
            <a:r>
              <a:rPr lang="ar-JO" sz="3600" dirty="0">
                <a:solidFill>
                  <a:srgbClr val="000000"/>
                </a:solidFill>
                <a:latin typeface="Almarai" pitchFamily="2" charset="-78"/>
                <a:cs typeface="Almarai" pitchFamily="2" charset="-78"/>
              </a:rPr>
              <a:t> و </a:t>
            </a:r>
            <a:r>
              <a:rPr lang="ar-SA" sz="3600" dirty="0">
                <a:solidFill>
                  <a:srgbClr val="000000"/>
                </a:solidFill>
                <a:latin typeface="Almarai" pitchFamily="2" charset="-78"/>
                <a:cs typeface="Almarai" pitchFamily="2" charset="-78"/>
              </a:rPr>
              <a:t>اقرأ استمارة التقديم</a:t>
            </a:r>
            <a:r>
              <a:rPr lang="ar-JO" sz="3600" dirty="0">
                <a:solidFill>
                  <a:srgbClr val="000000"/>
                </a:solidFill>
                <a:latin typeface="Almarai" pitchFamily="2" charset="-78"/>
                <a:cs typeface="Almarai" pitchFamily="2" charset="-78"/>
              </a:rPr>
              <a:t> لفهم احتياجات العميل</a:t>
            </a:r>
          </a:p>
          <a:p>
            <a:pPr marL="571500" indent="-571500" algn="r" rtl="1">
              <a:lnSpc>
                <a:spcPct val="150000"/>
              </a:lnSpc>
              <a:spcBef>
                <a:spcPts val="0"/>
              </a:spcBef>
              <a:spcAft>
                <a:spcPts val="0"/>
              </a:spcAft>
              <a:buFont typeface="Arial" panose="020B0604020202020204" pitchFamily="34" charset="0"/>
              <a:buChar char="•"/>
            </a:pPr>
            <a:r>
              <a:rPr lang="ar-SA" sz="3600" b="0" i="0" u="none" strike="noStrike" dirty="0">
                <a:solidFill>
                  <a:srgbClr val="000000"/>
                </a:solidFill>
                <a:effectLst/>
                <a:latin typeface="Almarai" pitchFamily="2" charset="-78"/>
                <a:cs typeface="Almarai" pitchFamily="2" charset="-78"/>
              </a:rPr>
              <a:t> </a:t>
            </a:r>
            <a:r>
              <a:rPr lang="ar-JO" sz="3600" b="0" i="0" u="none" strike="noStrike" dirty="0">
                <a:solidFill>
                  <a:srgbClr val="000000"/>
                </a:solidFill>
                <a:effectLst/>
                <a:latin typeface="Almarai" pitchFamily="2" charset="-78"/>
                <a:cs typeface="Almarai" pitchFamily="2" charset="-78"/>
              </a:rPr>
              <a:t>قم باضافه رقم التلفون للموبايل</a:t>
            </a:r>
            <a:endParaRPr lang="ar-SA" sz="8000" b="0" dirty="0">
              <a:effectLst/>
              <a:latin typeface="Almarai" pitchFamily="2" charset="-78"/>
              <a:cs typeface="Almarai" pitchFamily="2" charset="-78"/>
            </a:endParaRPr>
          </a:p>
          <a:p>
            <a:pPr marL="571500" indent="-571500" algn="r" rtl="1">
              <a:lnSpc>
                <a:spcPct val="150000"/>
              </a:lnSpc>
              <a:spcBef>
                <a:spcPts val="0"/>
              </a:spcBef>
              <a:spcAft>
                <a:spcPts val="0"/>
              </a:spcAft>
              <a:buFont typeface="Arial" panose="020B0604020202020204" pitchFamily="34" charset="0"/>
              <a:buChar char="•"/>
            </a:pPr>
            <a:r>
              <a:rPr lang="ar-SA" sz="3600" b="0" i="0" u="none" strike="noStrike" dirty="0">
                <a:solidFill>
                  <a:srgbClr val="000000"/>
                </a:solidFill>
                <a:effectLst/>
                <a:latin typeface="Almarai" pitchFamily="2" charset="-78"/>
                <a:cs typeface="Almarai" pitchFamily="2" charset="-78"/>
              </a:rPr>
              <a:t> أرسل رسالة من واتساب قبل الاجتماع بعشر دقائق </a:t>
            </a:r>
            <a:r>
              <a:rPr lang="ar-JO" sz="3600" b="0" i="0" u="none" strike="noStrike" dirty="0">
                <a:solidFill>
                  <a:srgbClr val="000000"/>
                </a:solidFill>
                <a:effectLst/>
                <a:latin typeface="Almarai" pitchFamily="2" charset="-78"/>
                <a:cs typeface="Almarai" pitchFamily="2" charset="-78"/>
              </a:rPr>
              <a:t>تذكيريه بان </a:t>
            </a:r>
            <a:r>
              <a:rPr lang="ar-SA" sz="3600" b="0" i="0" u="none" strike="noStrike" dirty="0">
                <a:solidFill>
                  <a:srgbClr val="000000"/>
                </a:solidFill>
                <a:effectLst/>
                <a:latin typeface="Almarai" pitchFamily="2" charset="-78"/>
                <a:cs typeface="Almarai" pitchFamily="2" charset="-78"/>
              </a:rPr>
              <a:t>لديه مكالمة بعد عشر دقائق في ما يتعلق </a:t>
            </a:r>
            <a:r>
              <a:rPr lang="ar-JO" sz="3600" b="0" i="0" u="none" strike="noStrike" dirty="0">
                <a:solidFill>
                  <a:srgbClr val="000000"/>
                </a:solidFill>
                <a:effectLst/>
                <a:latin typeface="Almarai" pitchFamily="2" charset="-78"/>
                <a:cs typeface="Almarai" pitchFamily="2" charset="-78"/>
              </a:rPr>
              <a:t>بالدوره التعليميه</a:t>
            </a:r>
            <a:endParaRPr lang="ar-SA" sz="8000" b="0" dirty="0">
              <a:effectLst/>
              <a:latin typeface="Almarai" pitchFamily="2" charset="-78"/>
              <a:cs typeface="Almarai" pitchFamily="2" charset="-78"/>
            </a:endParaRPr>
          </a:p>
          <a:p>
            <a:pPr marL="571500" indent="-571500" algn="r" rtl="1">
              <a:lnSpc>
                <a:spcPct val="150000"/>
              </a:lnSpc>
              <a:spcBef>
                <a:spcPts val="0"/>
              </a:spcBef>
              <a:spcAft>
                <a:spcPts val="0"/>
              </a:spcAft>
              <a:buFont typeface="Arial" panose="020B0604020202020204" pitchFamily="34" charset="0"/>
              <a:buChar char="•"/>
            </a:pPr>
            <a:r>
              <a:rPr lang="ar-SA" sz="3600" b="0" i="0" u="none" strike="noStrike" dirty="0">
                <a:solidFill>
                  <a:srgbClr val="000000"/>
                </a:solidFill>
                <a:effectLst/>
                <a:latin typeface="Almarai" pitchFamily="2" charset="-78"/>
                <a:cs typeface="Almarai" pitchFamily="2" charset="-78"/>
              </a:rPr>
              <a:t> ابحث بروفايل المشترك من الفيسبوك وجمع معلومات</a:t>
            </a:r>
            <a:r>
              <a:rPr lang="ar-JO" sz="3600" b="0" i="0" u="none" strike="noStrike" dirty="0">
                <a:solidFill>
                  <a:srgbClr val="000000"/>
                </a:solidFill>
                <a:effectLst/>
                <a:latin typeface="Almarai" pitchFamily="2" charset="-78"/>
                <a:cs typeface="Almarai" pitchFamily="2" charset="-78"/>
              </a:rPr>
              <a:t> اكثر عنه</a:t>
            </a:r>
          </a:p>
          <a:p>
            <a:pPr marL="571500" indent="-571500" algn="r" rtl="1">
              <a:lnSpc>
                <a:spcPct val="150000"/>
              </a:lnSpc>
              <a:buFont typeface="Arial" panose="020B0604020202020204" pitchFamily="34" charset="0"/>
              <a:buChar char="•"/>
            </a:pPr>
            <a:r>
              <a:rPr lang="ar-JO" sz="3600" dirty="0">
                <a:solidFill>
                  <a:srgbClr val="000000"/>
                </a:solidFill>
                <a:latin typeface="Almarai" pitchFamily="2" charset="-78"/>
                <a:cs typeface="Almarai" pitchFamily="2" charset="-78"/>
              </a:rPr>
              <a:t> استخدم  سماعات الخارجية لكي تحرر يديك وتستطيع كتابة بعض الملاحظات</a:t>
            </a:r>
            <a:endParaRPr lang="ar-SA" sz="8000" b="0" dirty="0">
              <a:effectLst/>
              <a:latin typeface="Almarai" pitchFamily="2" charset="-78"/>
              <a:cs typeface="Almarai" pitchFamily="2" charset="-78"/>
            </a:endParaRPr>
          </a:p>
          <a:p>
            <a:pPr marL="571500" indent="-571500" algn="r" rtl="1">
              <a:lnSpc>
                <a:spcPct val="150000"/>
              </a:lnSpc>
              <a:spcBef>
                <a:spcPts val="0"/>
              </a:spcBef>
              <a:spcAft>
                <a:spcPts val="0"/>
              </a:spcAft>
              <a:buFont typeface="Arial" panose="020B0604020202020204" pitchFamily="34" charset="0"/>
              <a:buChar char="•"/>
            </a:pPr>
            <a:r>
              <a:rPr lang="ar-SA" sz="3600" b="0" i="0" u="none" strike="noStrike" dirty="0">
                <a:solidFill>
                  <a:srgbClr val="000000"/>
                </a:solidFill>
                <a:effectLst/>
                <a:latin typeface="Almarai" pitchFamily="2" charset="-78"/>
                <a:cs typeface="Almarai" pitchFamily="2" charset="-78"/>
              </a:rPr>
              <a:t> جهز برنامج التسجيل</a:t>
            </a:r>
            <a:r>
              <a:rPr lang="en-US" sz="3600" b="0" i="0" u="none" strike="noStrike" dirty="0">
                <a:solidFill>
                  <a:srgbClr val="000000"/>
                </a:solidFill>
                <a:effectLst/>
                <a:latin typeface="Almarai" pitchFamily="2" charset="-78"/>
                <a:cs typeface="Almarai" pitchFamily="2" charset="-78"/>
              </a:rPr>
              <a:t> </a:t>
            </a:r>
            <a:r>
              <a:rPr lang="ar-JO" sz="3600" b="0" i="0" u="none" strike="noStrike" dirty="0">
                <a:solidFill>
                  <a:srgbClr val="000000"/>
                </a:solidFill>
                <a:effectLst/>
                <a:latin typeface="Almarai" pitchFamily="2" charset="-78"/>
                <a:cs typeface="Almarai" pitchFamily="2" charset="-78"/>
              </a:rPr>
              <a:t> المجاني </a:t>
            </a:r>
            <a:r>
              <a:rPr lang="en-US" sz="3600" b="0" i="0" u="none" strike="noStrike" dirty="0">
                <a:solidFill>
                  <a:srgbClr val="000000"/>
                </a:solidFill>
                <a:effectLst/>
                <a:latin typeface="Almarai" pitchFamily="2" charset="-78"/>
                <a:cs typeface="Almarai" pitchFamily="2" charset="-78"/>
              </a:rPr>
              <a:t>Audacity</a:t>
            </a:r>
            <a:r>
              <a:rPr lang="ar-JO" sz="3600" dirty="0">
                <a:solidFill>
                  <a:srgbClr val="000000"/>
                </a:solidFill>
                <a:latin typeface="Almarai" pitchFamily="2" charset="-78"/>
                <a:cs typeface="Almarai" pitchFamily="2" charset="-78"/>
              </a:rPr>
              <a:t> </a:t>
            </a:r>
            <a:endParaRPr lang="ar-SA" sz="8000" b="0" dirty="0">
              <a:effectLst/>
              <a:latin typeface="Almarai" pitchFamily="2" charset="-78"/>
              <a:cs typeface="Almarai" pitchFamily="2" charset="-78"/>
            </a:endParaRPr>
          </a:p>
          <a:p>
            <a:pPr marL="304131" indent="-304131" algn="l">
              <a:lnSpc>
                <a:spcPct val="120000"/>
              </a:lnSpc>
              <a:buSzPct val="75000"/>
              <a:buChar char="•"/>
              <a:defRPr sz="3000">
                <a:solidFill>
                  <a:srgbClr val="53585F"/>
                </a:solidFill>
                <a:latin typeface="Arial"/>
                <a:ea typeface="Arial"/>
                <a:cs typeface="Arial"/>
                <a:sym typeface="Arial"/>
              </a:defRPr>
            </a:pPr>
            <a:endParaRPr dirty="0"/>
          </a:p>
        </p:txBody>
      </p:sp>
    </p:spTree>
    <p:extLst>
      <p:ext uri="{BB962C8B-B14F-4D97-AF65-F5344CB8AC3E}">
        <p14:creationId xmlns:p14="http://schemas.microsoft.com/office/powerpoint/2010/main" val="4093614562"/>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aniel Craig – Does He Do Justice To The Bond Role? | Craig Not Bond">
            <a:extLst>
              <a:ext uri="{FF2B5EF4-FFF2-40B4-BE49-F238E27FC236}">
                <a16:creationId xmlns:a16="http://schemas.microsoft.com/office/drawing/2014/main" id="{E3C94894-6E45-4DF3-B8E6-8FA120F612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66440"/>
            <a:ext cx="10038080" cy="7528560"/>
          </a:xfrm>
          <a:prstGeom prst="rect">
            <a:avLst/>
          </a:prstGeom>
          <a:noFill/>
          <a:extLst>
            <a:ext uri="{909E8E84-426E-40DD-AFC4-6F175D3DCCD1}">
              <a14:hiddenFill xmlns:a14="http://schemas.microsoft.com/office/drawing/2010/main">
                <a:solidFill>
                  <a:srgbClr val="FFFFFF"/>
                </a:solidFill>
              </a14:hiddenFill>
            </a:ext>
          </a:extLst>
        </p:spPr>
      </p:pic>
      <p:sp>
        <p:nvSpPr>
          <p:cNvPr id="140" name="Line"/>
          <p:cNvSpPr/>
          <p:nvPr/>
        </p:nvSpPr>
        <p:spPr>
          <a:xfrm flipV="1">
            <a:off x="11556999" y="6223000"/>
            <a:ext cx="1270001" cy="1270000"/>
          </a:xfrm>
          <a:prstGeom prst="line">
            <a:avLst/>
          </a:prstGeom>
          <a:ln w="25400">
            <a:solidFill>
              <a:srgbClr val="FFFFFF"/>
            </a:solidFill>
            <a:miter lim="400000"/>
          </a:ln>
        </p:spPr>
        <p:txBody>
          <a:bodyPr lIns="71437" tIns="71437" rIns="71437" bIns="71437" anchor="ctr"/>
          <a:lstStyle/>
          <a:p>
            <a:pPr>
              <a:defRPr sz="3600"/>
            </a:pPr>
            <a:endParaRPr/>
          </a:p>
        </p:txBody>
      </p:sp>
      <p:sp>
        <p:nvSpPr>
          <p:cNvPr id="141" name="Point six title goes here"/>
          <p:cNvSpPr txBox="1"/>
          <p:nvPr/>
        </p:nvSpPr>
        <p:spPr>
          <a:xfrm>
            <a:off x="4471033" y="923769"/>
            <a:ext cx="16051532" cy="1159932"/>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spAutoFit/>
          </a:bodyPr>
          <a:lstStyle>
            <a:lvl1pPr>
              <a:defRPr sz="6000" b="1">
                <a:solidFill>
                  <a:srgbClr val="000000"/>
                </a:solidFill>
                <a:latin typeface="Helvetica"/>
                <a:ea typeface="Helvetica"/>
                <a:cs typeface="Helvetica"/>
                <a:sym typeface="Helvetica"/>
              </a:defRPr>
            </a:lvl1pPr>
          </a:lstStyle>
          <a:p>
            <a:pPr rtl="0">
              <a:spcBef>
                <a:spcPts val="0"/>
              </a:spcBef>
              <a:spcAft>
                <a:spcPts val="0"/>
              </a:spcAft>
            </a:pPr>
            <a:r>
              <a:rPr lang="ar-JO" sz="6600" b="0" i="0" u="none" strike="noStrike" dirty="0">
                <a:solidFill>
                  <a:srgbClr val="000000"/>
                </a:solidFill>
                <a:effectLst/>
                <a:latin typeface="Almarai ExtraBold" pitchFamily="2" charset="-78"/>
                <a:cs typeface="Almarai ExtraBold" pitchFamily="2" charset="-78"/>
              </a:rPr>
              <a:t>يجب على الزبون ان يعمل قرار على المكالمه</a:t>
            </a:r>
            <a:endParaRPr lang="ar-JO" sz="6000" b="0" dirty="0">
              <a:effectLst/>
              <a:latin typeface="Almarai ExtraBold" pitchFamily="2" charset="-78"/>
              <a:cs typeface="Almarai ExtraBold" pitchFamily="2" charset="-78"/>
            </a:endParaRPr>
          </a:p>
        </p:txBody>
      </p:sp>
      <p:sp>
        <p:nvSpPr>
          <p:cNvPr id="142" name="First discussion point name —  First discussion point explanation and example if necessary.…"/>
          <p:cNvSpPr txBox="1"/>
          <p:nvPr/>
        </p:nvSpPr>
        <p:spPr>
          <a:xfrm>
            <a:off x="10288711" y="3107172"/>
            <a:ext cx="13285148" cy="8059065"/>
          </a:xfrm>
          <a:prstGeom prst="rect">
            <a:avLst/>
          </a:prstGeom>
          <a:ln w="12700">
            <a:miter lim="400000"/>
          </a:ln>
          <a:extLst>
            <a:ext uri="{C572A759-6A51-4108-AA02-DFA0A04FC94B}">
              <ma14:wrappingTextBoxFlag xmlns:ma14="http://schemas.microsoft.com/office/mac/drawingml/2011/main" xmlns="" val="1"/>
            </a:ext>
          </a:extLst>
        </p:spPr>
        <p:txBody>
          <a:bodyPr wrap="square" lIns="71437" tIns="71437" rIns="71437" bIns="71437">
            <a:spAutoFit/>
          </a:bodyPr>
          <a:lstStyle/>
          <a:p>
            <a:pPr marL="571500" indent="-571500" algn="r" rtl="1">
              <a:lnSpc>
                <a:spcPct val="200000"/>
              </a:lnSpc>
              <a:spcBef>
                <a:spcPts val="0"/>
              </a:spcBef>
              <a:spcAft>
                <a:spcPts val="0"/>
              </a:spcAft>
              <a:buFont typeface="Arial" panose="020B0604020202020204" pitchFamily="34" charset="0"/>
              <a:buChar char="•"/>
            </a:pPr>
            <a:r>
              <a:rPr lang="ar-JO" sz="4400" b="0" i="0" u="none" strike="noStrike" dirty="0">
                <a:solidFill>
                  <a:srgbClr val="000000"/>
                </a:solidFill>
                <a:effectLst/>
                <a:latin typeface="Almarai" pitchFamily="2" charset="-78"/>
                <a:cs typeface="Almarai" pitchFamily="2" charset="-78"/>
              </a:rPr>
              <a:t> الزبون دائما يحاول البحث عن خيارات اخرى لكي يتخلص من الوضع الذي وضعت به </a:t>
            </a:r>
            <a:endParaRPr lang="en-US" sz="4400" b="0" i="0" u="none" strike="noStrike" dirty="0">
              <a:solidFill>
                <a:srgbClr val="000000"/>
              </a:solidFill>
              <a:effectLst/>
              <a:latin typeface="Almarai" pitchFamily="2" charset="-78"/>
              <a:cs typeface="Almarai" pitchFamily="2" charset="-78"/>
            </a:endParaRPr>
          </a:p>
          <a:p>
            <a:pPr marL="571500" indent="-571500" algn="r" rtl="1">
              <a:lnSpc>
                <a:spcPct val="200000"/>
              </a:lnSpc>
              <a:spcBef>
                <a:spcPts val="0"/>
              </a:spcBef>
              <a:spcAft>
                <a:spcPts val="0"/>
              </a:spcAft>
              <a:buFont typeface="Arial" panose="020B0604020202020204" pitchFamily="34" charset="0"/>
              <a:buChar char="•"/>
            </a:pPr>
            <a:r>
              <a:rPr lang="ar-JO" sz="4400" b="0" i="0" u="none" strike="noStrike" dirty="0">
                <a:solidFill>
                  <a:srgbClr val="000000"/>
                </a:solidFill>
                <a:effectLst/>
                <a:latin typeface="Almarai" pitchFamily="2" charset="-78"/>
                <a:cs typeface="Almarai" pitchFamily="2" charset="-78"/>
              </a:rPr>
              <a:t>محترف المبيعات هو الشخص الذي يغلق جميع الاختيارات ويجعل اختياره هو الوحيد الموجود على الطاولة ويجب ان يستغل الظرف المتاح حاليا  ويغلق البيعه وغير هذا فلا يوجد عرض او انتظار لفرصه اخرئ بالمستقبل</a:t>
            </a:r>
            <a:endParaRPr lang="ar-JO" sz="4000" b="0" dirty="0">
              <a:effectLst/>
              <a:latin typeface="Almarai" pitchFamily="2" charset="-78"/>
              <a:cs typeface="Almarai" pitchFamily="2" charset="-78"/>
            </a:endParaRPr>
          </a:p>
        </p:txBody>
      </p:sp>
    </p:spTree>
    <p:extLst>
      <p:ext uri="{BB962C8B-B14F-4D97-AF65-F5344CB8AC3E}">
        <p14:creationId xmlns:p14="http://schemas.microsoft.com/office/powerpoint/2010/main" val="1387379845"/>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Line"/>
          <p:cNvSpPr/>
          <p:nvPr/>
        </p:nvSpPr>
        <p:spPr>
          <a:xfrm flipV="1">
            <a:off x="11556999" y="6223000"/>
            <a:ext cx="1270001" cy="1270000"/>
          </a:xfrm>
          <a:prstGeom prst="line">
            <a:avLst/>
          </a:prstGeom>
          <a:ln w="25400">
            <a:solidFill>
              <a:srgbClr val="FFFFFF"/>
            </a:solidFill>
            <a:miter lim="400000"/>
          </a:ln>
        </p:spPr>
        <p:txBody>
          <a:bodyPr lIns="71437" tIns="71437" rIns="71437" bIns="71437" anchor="ctr"/>
          <a:lstStyle/>
          <a:p>
            <a:pPr>
              <a:defRPr sz="3600"/>
            </a:pPr>
            <a:endParaRPr/>
          </a:p>
        </p:txBody>
      </p:sp>
      <p:sp>
        <p:nvSpPr>
          <p:cNvPr id="141" name="Point six title goes here"/>
          <p:cNvSpPr txBox="1"/>
          <p:nvPr/>
        </p:nvSpPr>
        <p:spPr>
          <a:xfrm>
            <a:off x="5209758" y="1036746"/>
            <a:ext cx="16051532" cy="1067599"/>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spAutoFit/>
          </a:bodyPr>
          <a:lstStyle>
            <a:lvl1pPr>
              <a:defRPr sz="6000" b="1">
                <a:solidFill>
                  <a:srgbClr val="000000"/>
                </a:solidFill>
                <a:latin typeface="Helvetica"/>
                <a:ea typeface="Helvetica"/>
                <a:cs typeface="Helvetica"/>
                <a:sym typeface="Helvetica"/>
              </a:defRPr>
            </a:lvl1pPr>
          </a:lstStyle>
          <a:p>
            <a:pPr rtl="0">
              <a:spcBef>
                <a:spcPts val="0"/>
              </a:spcBef>
              <a:spcAft>
                <a:spcPts val="0"/>
              </a:spcAft>
            </a:pPr>
            <a:r>
              <a:rPr lang="ar-JO" b="0" i="0" u="none" strike="noStrike" dirty="0">
                <a:solidFill>
                  <a:srgbClr val="000000"/>
                </a:solidFill>
                <a:effectLst/>
                <a:latin typeface="Almarai ExtraBold" pitchFamily="2" charset="-78"/>
                <a:cs typeface="Almarai ExtraBold" pitchFamily="2" charset="-78"/>
              </a:rPr>
              <a:t>ماذا يجب ان نسمع من الزبون</a:t>
            </a:r>
            <a:endParaRPr lang="ar-JO" sz="23900" b="0" dirty="0">
              <a:effectLst/>
              <a:latin typeface="Almarai ExtraBold" pitchFamily="2" charset="-78"/>
              <a:cs typeface="Almarai ExtraBold" pitchFamily="2" charset="-78"/>
            </a:endParaRPr>
          </a:p>
        </p:txBody>
      </p:sp>
      <p:sp>
        <p:nvSpPr>
          <p:cNvPr id="142" name="First discussion point name —  First discussion point explanation and example if necessary.…"/>
          <p:cNvSpPr txBox="1"/>
          <p:nvPr/>
        </p:nvSpPr>
        <p:spPr>
          <a:xfrm>
            <a:off x="273861" y="2922885"/>
            <a:ext cx="23446822" cy="5922454"/>
          </a:xfrm>
          <a:prstGeom prst="rect">
            <a:avLst/>
          </a:prstGeom>
          <a:ln w="12700">
            <a:miter lim="400000"/>
          </a:ln>
          <a:extLst>
            <a:ext uri="{C572A759-6A51-4108-AA02-DFA0A04FC94B}">
              <ma14:wrappingTextBoxFlag xmlns:ma14="http://schemas.microsoft.com/office/mac/drawingml/2011/main" xmlns="" val="1"/>
            </a:ext>
          </a:extLst>
        </p:spPr>
        <p:txBody>
          <a:bodyPr wrap="square" lIns="71437" tIns="71437" rIns="71437" bIns="71437">
            <a:spAutoFit/>
          </a:bodyPr>
          <a:lstStyle/>
          <a:p>
            <a:pPr marL="857250" indent="-857250" algn="r" rtl="1">
              <a:lnSpc>
                <a:spcPct val="200000"/>
              </a:lnSpc>
              <a:spcBef>
                <a:spcPts val="0"/>
              </a:spcBef>
              <a:spcAft>
                <a:spcPts val="0"/>
              </a:spcAft>
              <a:buFont typeface="Arial" panose="020B0604020202020204" pitchFamily="34" charset="0"/>
              <a:buChar char="•"/>
            </a:pPr>
            <a:r>
              <a:rPr lang="ar-JO" sz="6600" b="0" i="0" u="none" strike="noStrike" dirty="0">
                <a:solidFill>
                  <a:srgbClr val="000000"/>
                </a:solidFill>
                <a:effectLst/>
                <a:latin typeface="Almarai" pitchFamily="2" charset="-78"/>
                <a:cs typeface="Almarai" pitchFamily="2" charset="-78"/>
              </a:rPr>
              <a:t>ما هي الخطوة الثانية</a:t>
            </a:r>
            <a:endParaRPr lang="ar-JO" sz="4000" b="0" dirty="0">
              <a:effectLst/>
              <a:latin typeface="Almarai" pitchFamily="2" charset="-78"/>
              <a:cs typeface="Almarai" pitchFamily="2" charset="-78"/>
            </a:endParaRPr>
          </a:p>
          <a:p>
            <a:pPr marL="857250" indent="-857250" algn="r" rtl="1">
              <a:lnSpc>
                <a:spcPct val="200000"/>
              </a:lnSpc>
              <a:spcBef>
                <a:spcPts val="0"/>
              </a:spcBef>
              <a:spcAft>
                <a:spcPts val="0"/>
              </a:spcAft>
              <a:buFont typeface="Arial" panose="020B0604020202020204" pitchFamily="34" charset="0"/>
              <a:buChar char="•"/>
            </a:pPr>
            <a:r>
              <a:rPr lang="ar-JO" sz="6600" b="0" i="0" u="none" strike="noStrike" dirty="0">
                <a:solidFill>
                  <a:srgbClr val="000000"/>
                </a:solidFill>
                <a:effectLst/>
                <a:latin typeface="Almarai" pitchFamily="2" charset="-78"/>
                <a:cs typeface="Almarai" pitchFamily="2" charset="-78"/>
              </a:rPr>
              <a:t>كيف يمكن ان نبدأ</a:t>
            </a:r>
            <a:endParaRPr lang="ar-JO" sz="4000" b="0" dirty="0">
              <a:effectLst/>
              <a:latin typeface="Almarai" pitchFamily="2" charset="-78"/>
              <a:cs typeface="Almarai" pitchFamily="2" charset="-78"/>
            </a:endParaRPr>
          </a:p>
          <a:p>
            <a:pPr marL="857250" indent="-857250" algn="r" rtl="1">
              <a:lnSpc>
                <a:spcPct val="200000"/>
              </a:lnSpc>
              <a:spcBef>
                <a:spcPts val="0"/>
              </a:spcBef>
              <a:spcAft>
                <a:spcPts val="0"/>
              </a:spcAft>
              <a:buFont typeface="Arial" panose="020B0604020202020204" pitchFamily="34" charset="0"/>
              <a:buChar char="•"/>
            </a:pPr>
            <a:r>
              <a:rPr lang="ar-JO" sz="6600" b="0" i="0" u="none" strike="noStrike" dirty="0">
                <a:solidFill>
                  <a:srgbClr val="000000"/>
                </a:solidFill>
                <a:effectLst/>
                <a:latin typeface="Almarai" pitchFamily="2" charset="-78"/>
                <a:cs typeface="Almarai" pitchFamily="2" charset="-78"/>
              </a:rPr>
              <a:t>اوكي خلينا نبلش</a:t>
            </a:r>
            <a:endParaRPr lang="ar-JO" sz="4000" b="0" dirty="0">
              <a:effectLst/>
              <a:latin typeface="Almarai" pitchFamily="2" charset="-78"/>
              <a:cs typeface="Almarai" pitchFamily="2" charset="-78"/>
            </a:endParaRPr>
          </a:p>
        </p:txBody>
      </p:sp>
      <p:pic>
        <p:nvPicPr>
          <p:cNvPr id="3" name="Picture 2">
            <a:extLst>
              <a:ext uri="{FF2B5EF4-FFF2-40B4-BE49-F238E27FC236}">
                <a16:creationId xmlns:a16="http://schemas.microsoft.com/office/drawing/2014/main" id="{D9F37A26-7CF6-4FA7-B05F-7D11DE6BB2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414" r="-2956"/>
          <a:stretch/>
        </p:blipFill>
        <p:spPr>
          <a:xfrm>
            <a:off x="0" y="2861110"/>
            <a:ext cx="14742293" cy="10854890"/>
          </a:xfrm>
          <a:prstGeom prst="rect">
            <a:avLst/>
          </a:prstGeom>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lose - up of people shaking hands&#10;&#10;Description automatically generated">
            <a:extLst>
              <a:ext uri="{FF2B5EF4-FFF2-40B4-BE49-F238E27FC236}">
                <a16:creationId xmlns:a16="http://schemas.microsoft.com/office/drawing/2014/main" id="{FE8A26F3-151B-4FE6-B864-1FEF5EF5969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157" b="16842"/>
          <a:stretch/>
        </p:blipFill>
        <p:spPr>
          <a:xfrm>
            <a:off x="0" y="0"/>
            <a:ext cx="24384000" cy="13716000"/>
          </a:xfrm>
          <a:prstGeom prst="rect">
            <a:avLst/>
          </a:prstGeom>
        </p:spPr>
      </p:pic>
      <p:sp>
        <p:nvSpPr>
          <p:cNvPr id="6" name="Rectangle">
            <a:extLst>
              <a:ext uri="{FF2B5EF4-FFF2-40B4-BE49-F238E27FC236}">
                <a16:creationId xmlns:a16="http://schemas.microsoft.com/office/drawing/2014/main" id="{E0298117-B180-4FDA-AFAD-B7375337C5CA}"/>
              </a:ext>
            </a:extLst>
          </p:cNvPr>
          <p:cNvSpPr/>
          <p:nvPr/>
        </p:nvSpPr>
        <p:spPr>
          <a:xfrm>
            <a:off x="0" y="0"/>
            <a:ext cx="24384000" cy="13829330"/>
          </a:xfrm>
          <a:prstGeom prst="rect">
            <a:avLst/>
          </a:prstGeom>
          <a:solidFill>
            <a:srgbClr val="000000">
              <a:alpha val="40000"/>
            </a:srgbClr>
          </a:solidFill>
          <a:ln w="12700">
            <a:miter lim="400000"/>
          </a:ln>
        </p:spPr>
        <p:txBody>
          <a:bodyPr lIns="71437" tIns="71437" rIns="71437" bIns="71437" anchor="ctr"/>
          <a:lstStyle/>
          <a:p>
            <a:pPr>
              <a:defRPr sz="3600"/>
            </a:pPr>
            <a:endParaRPr/>
          </a:p>
        </p:txBody>
      </p:sp>
      <p:sp>
        <p:nvSpPr>
          <p:cNvPr id="88" name="Point one title goes here"/>
          <p:cNvSpPr txBox="1"/>
          <p:nvPr/>
        </p:nvSpPr>
        <p:spPr>
          <a:xfrm>
            <a:off x="6006595" y="3437673"/>
            <a:ext cx="12328330" cy="2914999"/>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noAutofit/>
          </a:bodyPr>
          <a:lstStyle>
            <a:lvl1pPr>
              <a:defRPr sz="5600" b="1">
                <a:latin typeface="Helvetica"/>
                <a:ea typeface="Helvetica"/>
                <a:cs typeface="Helvetica"/>
                <a:sym typeface="Helvetica"/>
              </a:defRPr>
            </a:lvl1pPr>
          </a:lstStyle>
          <a:p>
            <a:pPr rtl="1">
              <a:spcBef>
                <a:spcPts val="0"/>
              </a:spcBef>
              <a:spcAft>
                <a:spcPts val="0"/>
              </a:spcAft>
            </a:pPr>
            <a:r>
              <a:rPr lang="ar-JO" sz="16600" b="0" i="0" u="none" strike="noStrike" dirty="0">
                <a:solidFill>
                  <a:schemeClr val="tx1"/>
                </a:solidFill>
                <a:effectLst/>
                <a:latin typeface="Almarai ExtraBold" pitchFamily="2" charset="-78"/>
                <a:cs typeface="Almarai ExtraBold" pitchFamily="2" charset="-78"/>
              </a:rPr>
              <a:t>طرق الدفع</a:t>
            </a:r>
            <a:endParaRPr lang="ar-JO" sz="102800" b="0" dirty="0">
              <a:solidFill>
                <a:schemeClr val="tx1"/>
              </a:solidFill>
              <a:effectLst/>
              <a:latin typeface="Almarai ExtraBold" pitchFamily="2" charset="-78"/>
              <a:cs typeface="Almarai ExtraBold" pitchFamily="2" charset="-78"/>
            </a:endParaRPr>
          </a:p>
        </p:txBody>
      </p:sp>
    </p:spTree>
    <p:extLst>
      <p:ext uri="{BB962C8B-B14F-4D97-AF65-F5344CB8AC3E}">
        <p14:creationId xmlns:p14="http://schemas.microsoft.com/office/powerpoint/2010/main" val="2945784903"/>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Line"/>
          <p:cNvSpPr/>
          <p:nvPr/>
        </p:nvSpPr>
        <p:spPr>
          <a:xfrm flipV="1">
            <a:off x="11556999" y="6223000"/>
            <a:ext cx="1270001" cy="1270000"/>
          </a:xfrm>
          <a:prstGeom prst="line">
            <a:avLst/>
          </a:prstGeom>
          <a:ln w="25400">
            <a:solidFill>
              <a:srgbClr val="FFFFFF"/>
            </a:solidFill>
            <a:miter lim="400000"/>
          </a:ln>
        </p:spPr>
        <p:txBody>
          <a:bodyPr lIns="71437" tIns="71437" rIns="71437" bIns="71437" anchor="ctr"/>
          <a:lstStyle/>
          <a:p>
            <a:pPr>
              <a:defRPr sz="3600"/>
            </a:pPr>
            <a:endParaRPr/>
          </a:p>
        </p:txBody>
      </p:sp>
      <p:sp>
        <p:nvSpPr>
          <p:cNvPr id="141" name="Point six title goes here"/>
          <p:cNvSpPr txBox="1"/>
          <p:nvPr/>
        </p:nvSpPr>
        <p:spPr>
          <a:xfrm>
            <a:off x="3838565" y="564715"/>
            <a:ext cx="16051532" cy="1375376"/>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spAutoFit/>
          </a:bodyPr>
          <a:lstStyle>
            <a:lvl1pPr>
              <a:defRPr sz="6000" b="1">
                <a:solidFill>
                  <a:srgbClr val="000000"/>
                </a:solidFill>
                <a:latin typeface="Helvetica"/>
                <a:ea typeface="Helvetica"/>
                <a:cs typeface="Helvetica"/>
                <a:sym typeface="Helvetica"/>
              </a:defRPr>
            </a:lvl1pPr>
          </a:lstStyle>
          <a:p>
            <a:pPr rtl="1">
              <a:spcBef>
                <a:spcPts val="0"/>
              </a:spcBef>
              <a:spcAft>
                <a:spcPts val="0"/>
              </a:spcAft>
            </a:pPr>
            <a:r>
              <a:rPr lang="ar-JO" sz="8000" b="0" i="0" u="none" strike="noStrike" dirty="0">
                <a:solidFill>
                  <a:srgbClr val="000000"/>
                </a:solidFill>
                <a:effectLst/>
                <a:latin typeface="Almarai ExtraBold" pitchFamily="2" charset="-78"/>
                <a:cs typeface="Almarai ExtraBold" pitchFamily="2" charset="-78"/>
              </a:rPr>
              <a:t>طرق الدفع</a:t>
            </a:r>
            <a:endParaRPr lang="ar-JO" sz="41300" b="0" dirty="0">
              <a:effectLst/>
              <a:latin typeface="Almarai ExtraBold" pitchFamily="2" charset="-78"/>
              <a:cs typeface="Almarai ExtraBold" pitchFamily="2" charset="-78"/>
            </a:endParaRPr>
          </a:p>
        </p:txBody>
      </p:sp>
      <p:sp>
        <p:nvSpPr>
          <p:cNvPr id="142" name="First discussion point name —  First discussion point explanation and example if necessary.…"/>
          <p:cNvSpPr txBox="1"/>
          <p:nvPr/>
        </p:nvSpPr>
        <p:spPr>
          <a:xfrm>
            <a:off x="2931511" y="2017917"/>
            <a:ext cx="19244936" cy="11485836"/>
          </a:xfrm>
          <a:prstGeom prst="rect">
            <a:avLst/>
          </a:prstGeom>
          <a:ln w="12700">
            <a:miter lim="400000"/>
          </a:ln>
          <a:extLst>
            <a:ext uri="{C572A759-6A51-4108-AA02-DFA0A04FC94B}">
              <ma14:wrappingTextBoxFlag xmlns:ma14="http://schemas.microsoft.com/office/mac/drawingml/2011/main" xmlns="" val="1"/>
            </a:ext>
          </a:extLst>
        </p:spPr>
        <p:txBody>
          <a:bodyPr wrap="square" lIns="71437" tIns="71437" rIns="71437" bIns="71437">
            <a:spAutoFit/>
          </a:bodyPr>
          <a:lstStyle/>
          <a:p>
            <a:pPr marL="857250" indent="-857250" algn="r" rtl="1">
              <a:lnSpc>
                <a:spcPct val="250000"/>
              </a:lnSpc>
              <a:spcBef>
                <a:spcPts val="0"/>
              </a:spcBef>
              <a:spcAft>
                <a:spcPts val="0"/>
              </a:spcAft>
              <a:buFont typeface="Arial" panose="020B0604020202020204" pitchFamily="34" charset="0"/>
              <a:buChar char="•"/>
            </a:pPr>
            <a:r>
              <a:rPr lang="ar-JO" sz="5400" b="0" i="0" dirty="0">
                <a:solidFill>
                  <a:schemeClr val="bg2"/>
                </a:solidFill>
                <a:effectLst/>
                <a:latin typeface="Almarai" pitchFamily="2" charset="-78"/>
                <a:cs typeface="Almarai" pitchFamily="2" charset="-78"/>
                <a:hlinkClick r:id="rId3">
                  <a:extLst>
                    <a:ext uri="{A12FA001-AC4F-418D-AE19-62706E023703}">
                      <ahyp:hlinkClr xmlns:ahyp="http://schemas.microsoft.com/office/drawing/2018/hyperlinkcolor" val="tx"/>
                    </a:ext>
                  </a:extLst>
                </a:hlinkClick>
              </a:rPr>
              <a:t>تطبيق محفظتي بالاردن</a:t>
            </a:r>
            <a:endParaRPr lang="ar-JO" sz="5400" b="0" i="0" dirty="0">
              <a:solidFill>
                <a:schemeClr val="bg2"/>
              </a:solidFill>
              <a:effectLst/>
              <a:latin typeface="Almarai" pitchFamily="2" charset="-78"/>
              <a:cs typeface="Almarai" pitchFamily="2" charset="-78"/>
            </a:endParaRPr>
          </a:p>
          <a:p>
            <a:pPr marL="857250" indent="-857250" algn="r" rtl="1">
              <a:lnSpc>
                <a:spcPct val="250000"/>
              </a:lnSpc>
              <a:buFont typeface="Arial" panose="020B0604020202020204" pitchFamily="34" charset="0"/>
              <a:buChar char="•"/>
            </a:pPr>
            <a:r>
              <a:rPr lang="ar-JO" sz="5400" b="0" i="0" u="none" strike="noStrike" dirty="0">
                <a:solidFill>
                  <a:schemeClr val="bg2"/>
                </a:solidFill>
                <a:effectLst/>
                <a:latin typeface="Almarai" pitchFamily="2" charset="-78"/>
                <a:cs typeface="Almarai" pitchFamily="2" charset="-78"/>
              </a:rPr>
              <a:t>خدمة زين كاش بالاردن</a:t>
            </a:r>
            <a:endParaRPr lang="en-US" sz="5400" b="0" i="0" u="sng" strike="noStrike" dirty="0">
              <a:solidFill>
                <a:schemeClr val="bg2"/>
              </a:solidFill>
              <a:effectLst/>
              <a:latin typeface="Almarai" pitchFamily="2" charset="-78"/>
              <a:cs typeface="Almarai" pitchFamily="2" charset="-78"/>
            </a:endParaRPr>
          </a:p>
          <a:p>
            <a:pPr marL="685800" indent="-685800" algn="r" rtl="1">
              <a:lnSpc>
                <a:spcPct val="250000"/>
              </a:lnSpc>
              <a:spcBef>
                <a:spcPts val="0"/>
              </a:spcBef>
              <a:spcAft>
                <a:spcPts val="0"/>
              </a:spcAft>
              <a:buFont typeface="Arial" panose="020B0604020202020204" pitchFamily="34" charset="0"/>
              <a:buChar char="•"/>
            </a:pPr>
            <a:r>
              <a:rPr lang="en-US" sz="5400" b="0" i="0" u="none" strike="noStrike" dirty="0">
                <a:solidFill>
                  <a:schemeClr val="bg2"/>
                </a:solidFill>
                <a:effectLst/>
                <a:latin typeface="Almarai" pitchFamily="2" charset="-78"/>
                <a:cs typeface="Almarai" pitchFamily="2" charset="-78"/>
              </a:rPr>
              <a:t> Vapulus payments </a:t>
            </a:r>
            <a:r>
              <a:rPr lang="ar-JO" sz="5400" b="0" i="0" u="none" strike="noStrike" dirty="0">
                <a:solidFill>
                  <a:schemeClr val="bg2"/>
                </a:solidFill>
                <a:effectLst/>
                <a:latin typeface="Almarai" pitchFamily="2" charset="-78"/>
                <a:cs typeface="Almarai" pitchFamily="2" charset="-78"/>
              </a:rPr>
              <a:t>تطبيق</a:t>
            </a:r>
            <a:endParaRPr lang="en-US" sz="6000" i="0" u="none" strike="noStrike" dirty="0">
              <a:solidFill>
                <a:schemeClr val="bg2"/>
              </a:solidFill>
              <a:latin typeface="Almarai" pitchFamily="2" charset="-78"/>
              <a:cs typeface="Almarai" pitchFamily="2" charset="-78"/>
            </a:endParaRPr>
          </a:p>
          <a:p>
            <a:pPr marL="571500" indent="-571500" algn="r" rtl="1">
              <a:lnSpc>
                <a:spcPct val="250000"/>
              </a:lnSpc>
              <a:spcBef>
                <a:spcPts val="0"/>
              </a:spcBef>
              <a:spcAft>
                <a:spcPts val="0"/>
              </a:spcAft>
              <a:buFont typeface="Arial" panose="020B0604020202020204" pitchFamily="34" charset="0"/>
              <a:buChar char="•"/>
            </a:pPr>
            <a:r>
              <a:rPr lang="ar-JO" sz="5400" dirty="0">
                <a:solidFill>
                  <a:schemeClr val="bg2"/>
                </a:solidFill>
                <a:latin typeface="Almarai" pitchFamily="2" charset="-78"/>
                <a:cs typeface="Almarai" pitchFamily="2" charset="-78"/>
              </a:rPr>
              <a:t>فروع بنك القاهرة عمان</a:t>
            </a:r>
            <a:r>
              <a:rPr lang="en-US" sz="5400" dirty="0">
                <a:solidFill>
                  <a:schemeClr val="bg2"/>
                </a:solidFill>
                <a:latin typeface="Almarai" pitchFamily="2" charset="-78"/>
                <a:cs typeface="Almarai" pitchFamily="2" charset="-78"/>
              </a:rPr>
              <a:t> </a:t>
            </a:r>
            <a:r>
              <a:rPr lang="ar-JO" sz="5400" dirty="0">
                <a:solidFill>
                  <a:schemeClr val="bg2"/>
                </a:solidFill>
                <a:latin typeface="Almarai" pitchFamily="2" charset="-78"/>
                <a:cs typeface="Almarai" pitchFamily="2" charset="-78"/>
              </a:rPr>
              <a:t>باي بال</a:t>
            </a:r>
          </a:p>
          <a:p>
            <a:pPr marL="571500" indent="-571500" algn="r" rtl="1">
              <a:lnSpc>
                <a:spcPct val="250000"/>
              </a:lnSpc>
              <a:buFont typeface="Arial" panose="020B0604020202020204" pitchFamily="34" charset="0"/>
              <a:buChar char="•"/>
            </a:pPr>
            <a:r>
              <a:rPr lang="ar-JO" sz="5400" b="0" dirty="0">
                <a:solidFill>
                  <a:schemeClr val="bg2"/>
                </a:solidFill>
                <a:effectLst/>
                <a:latin typeface="Almarai" pitchFamily="2" charset="-78"/>
                <a:cs typeface="Almarai" pitchFamily="2" charset="-78"/>
              </a:rPr>
              <a:t>تحويله بنكيه مباشره على رقم حسابك</a:t>
            </a:r>
            <a:endParaRPr lang="en-US" sz="5400" b="0" i="0" u="none" strike="noStrike" dirty="0">
              <a:solidFill>
                <a:schemeClr val="bg2"/>
              </a:solidFill>
              <a:effectLst/>
              <a:latin typeface="Almarai" pitchFamily="2" charset="-78"/>
              <a:cs typeface="Almarai" pitchFamily="2" charset="-78"/>
            </a:endParaRPr>
          </a:p>
          <a:p>
            <a:br>
              <a:rPr lang="ar-JO" sz="800" dirty="0">
                <a:latin typeface="Almarai" pitchFamily="2" charset="-78"/>
                <a:cs typeface="Almarai" pitchFamily="2" charset="-78"/>
              </a:rPr>
            </a:br>
            <a:endParaRPr lang="en-US" sz="5400" b="0" i="0" u="sng" strike="noStrike" dirty="0">
              <a:solidFill>
                <a:srgbClr val="1155CC"/>
              </a:solidFill>
              <a:effectLst/>
              <a:latin typeface="Almarai" pitchFamily="2" charset="-78"/>
              <a:cs typeface="Almarai" pitchFamily="2" charset="-78"/>
            </a:endParaRPr>
          </a:p>
        </p:txBody>
      </p:sp>
      <p:pic>
        <p:nvPicPr>
          <p:cNvPr id="2050" name="Picture 2" descr="PayPal - Review 2020 - PCMag India">
            <a:extLst>
              <a:ext uri="{FF2B5EF4-FFF2-40B4-BE49-F238E27FC236}">
                <a16:creationId xmlns:a16="http://schemas.microsoft.com/office/drawing/2014/main" id="{6ACD37B2-63CB-44BE-AE35-BB4180AF56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01184" y="8368947"/>
            <a:ext cx="4342655" cy="243188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بنك التضامن الإسلامي الدولي يطلق خدمة المحفظة الإلكترونية “محفظتي” – عرب  نيوز">
            <a:extLst>
              <a:ext uri="{FF2B5EF4-FFF2-40B4-BE49-F238E27FC236}">
                <a16:creationId xmlns:a16="http://schemas.microsoft.com/office/drawing/2014/main" id="{7D657B69-50FC-4AC0-9327-C83F5299A52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6105" b="23399"/>
          <a:stretch/>
        </p:blipFill>
        <p:spPr bwMode="auto">
          <a:xfrm>
            <a:off x="10383520" y="2235089"/>
            <a:ext cx="3412821" cy="206464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زين كاش zain cash :كيفية فتح حساب في محفظة زين كاش وكل ما تريد معرفته عن  البرنامج.. - YouTube">
            <a:extLst>
              <a:ext uri="{FF2B5EF4-FFF2-40B4-BE49-F238E27FC236}">
                <a16:creationId xmlns:a16="http://schemas.microsoft.com/office/drawing/2014/main" id="{2D552526-366D-447C-B99F-06C19056F11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27700" y="4608266"/>
            <a:ext cx="2528599" cy="189645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اهداف شركات الدفع الالكتروني - Vapulus Blog">
            <a:extLst>
              <a:ext uri="{FF2B5EF4-FFF2-40B4-BE49-F238E27FC236}">
                <a16:creationId xmlns:a16="http://schemas.microsoft.com/office/drawing/2014/main" id="{9F8D0D52-FFE3-4A4B-9FA6-7D5E03098134}"/>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8167" t="7425" r="27917" b="8208"/>
          <a:stretch/>
        </p:blipFill>
        <p:spPr bwMode="auto">
          <a:xfrm>
            <a:off x="11137327" y="6710855"/>
            <a:ext cx="2109346" cy="2121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6498669"/>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Line"/>
          <p:cNvSpPr/>
          <p:nvPr/>
        </p:nvSpPr>
        <p:spPr>
          <a:xfrm flipV="1">
            <a:off x="11556999" y="6223000"/>
            <a:ext cx="1270001" cy="1270000"/>
          </a:xfrm>
          <a:prstGeom prst="line">
            <a:avLst/>
          </a:prstGeom>
          <a:ln w="25400">
            <a:solidFill>
              <a:srgbClr val="FFFFFF"/>
            </a:solidFill>
            <a:miter lim="400000"/>
          </a:ln>
        </p:spPr>
        <p:txBody>
          <a:bodyPr lIns="71437" tIns="71437" rIns="71437" bIns="71437" anchor="ctr"/>
          <a:lstStyle/>
          <a:p>
            <a:pPr>
              <a:defRPr sz="3600"/>
            </a:pPr>
            <a:endParaRPr/>
          </a:p>
        </p:txBody>
      </p:sp>
      <p:sp>
        <p:nvSpPr>
          <p:cNvPr id="141" name="Point six title goes here"/>
          <p:cNvSpPr txBox="1"/>
          <p:nvPr/>
        </p:nvSpPr>
        <p:spPr>
          <a:xfrm>
            <a:off x="3997480" y="506021"/>
            <a:ext cx="16051532" cy="1375376"/>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spAutoFit/>
          </a:bodyPr>
          <a:lstStyle>
            <a:lvl1pPr>
              <a:defRPr sz="6000" b="1">
                <a:solidFill>
                  <a:srgbClr val="000000"/>
                </a:solidFill>
                <a:latin typeface="Helvetica"/>
                <a:ea typeface="Helvetica"/>
                <a:cs typeface="Helvetica"/>
                <a:sym typeface="Helvetica"/>
              </a:defRPr>
            </a:lvl1pPr>
          </a:lstStyle>
          <a:p>
            <a:pPr rtl="1">
              <a:spcBef>
                <a:spcPts val="0"/>
              </a:spcBef>
              <a:spcAft>
                <a:spcPts val="0"/>
              </a:spcAft>
            </a:pPr>
            <a:r>
              <a:rPr lang="ar-JO" sz="8000" b="0" i="0" u="none" strike="noStrike" dirty="0">
                <a:solidFill>
                  <a:srgbClr val="000000"/>
                </a:solidFill>
                <a:effectLst/>
                <a:latin typeface="Almarai ExtraBold" pitchFamily="2" charset="-78"/>
                <a:cs typeface="Almarai ExtraBold" pitchFamily="2" charset="-78"/>
              </a:rPr>
              <a:t>طرق الدفع بباقي الدول العربيه</a:t>
            </a:r>
          </a:p>
        </p:txBody>
      </p:sp>
      <p:pic>
        <p:nvPicPr>
          <p:cNvPr id="1026" name="Picture 2">
            <a:extLst>
              <a:ext uri="{FF2B5EF4-FFF2-40B4-BE49-F238E27FC236}">
                <a16:creationId xmlns:a16="http://schemas.microsoft.com/office/drawing/2014/main" id="{066958E0-0820-446D-AAE8-A3259AD2B6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077" t="45799" r="20416" b="18053"/>
          <a:stretch/>
        </p:blipFill>
        <p:spPr bwMode="auto">
          <a:xfrm>
            <a:off x="7997501" y="2548118"/>
            <a:ext cx="2153920" cy="234946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E6715DE-7BE3-43C1-BB45-1A12F822FFAD}"/>
              </a:ext>
            </a:extLst>
          </p:cNvPr>
          <p:cNvSpPr txBox="1"/>
          <p:nvPr/>
        </p:nvSpPr>
        <p:spPr>
          <a:xfrm>
            <a:off x="6263360" y="2394020"/>
            <a:ext cx="12192000" cy="95984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rtl="0">
              <a:lnSpc>
                <a:spcPct val="300000"/>
              </a:lnSpc>
              <a:spcBef>
                <a:spcPts val="0"/>
              </a:spcBef>
              <a:spcAft>
                <a:spcPts val="0"/>
              </a:spcAft>
            </a:pPr>
            <a:r>
              <a:rPr lang="en-US" sz="5400" b="0" i="0" u="none" strike="noStrike" dirty="0">
                <a:solidFill>
                  <a:srgbClr val="000000"/>
                </a:solidFill>
                <a:effectLst/>
                <a:latin typeface="Arial" panose="020B0604020202020204" pitchFamily="34" charset="0"/>
              </a:rPr>
              <a:t>www.tap.company</a:t>
            </a:r>
            <a:endParaRPr lang="en-US" b="0" dirty="0">
              <a:effectLst/>
            </a:endParaRPr>
          </a:p>
          <a:p>
            <a:pPr algn="r" rtl="0">
              <a:lnSpc>
                <a:spcPct val="300000"/>
              </a:lnSpc>
              <a:spcBef>
                <a:spcPts val="0"/>
              </a:spcBef>
              <a:spcAft>
                <a:spcPts val="0"/>
              </a:spcAft>
            </a:pPr>
            <a:r>
              <a:rPr lang="en-US" sz="5400" b="0" i="0" u="none" strike="noStrike" dirty="0">
                <a:solidFill>
                  <a:srgbClr val="000000"/>
                </a:solidFill>
                <a:effectLst/>
                <a:latin typeface="Arial" panose="020B0604020202020204" pitchFamily="34" charset="0"/>
              </a:rPr>
              <a:t>www.paytabs.com</a:t>
            </a:r>
            <a:endParaRPr lang="en-US" b="0" dirty="0">
              <a:effectLst/>
            </a:endParaRPr>
          </a:p>
          <a:p>
            <a:pPr algn="r" rtl="0">
              <a:lnSpc>
                <a:spcPct val="300000"/>
              </a:lnSpc>
              <a:spcBef>
                <a:spcPts val="0"/>
              </a:spcBef>
              <a:spcAft>
                <a:spcPts val="0"/>
              </a:spcAft>
            </a:pPr>
            <a:r>
              <a:rPr lang="en-US" sz="5400" b="0" i="0" u="none" strike="noStrike" dirty="0">
                <a:solidFill>
                  <a:srgbClr val="000000"/>
                </a:solidFill>
                <a:effectLst/>
                <a:latin typeface="Arial" panose="020B0604020202020204" pitchFamily="34" charset="0"/>
              </a:rPr>
              <a:t>www.payfort.com </a:t>
            </a:r>
            <a:endParaRPr lang="en-US" b="0" dirty="0">
              <a:effectLst/>
            </a:endParaRPr>
          </a:p>
          <a:p>
            <a:pPr algn="r" rtl="0">
              <a:lnSpc>
                <a:spcPct val="300000"/>
              </a:lnSpc>
              <a:spcBef>
                <a:spcPts val="0"/>
              </a:spcBef>
              <a:spcAft>
                <a:spcPts val="0"/>
              </a:spcAft>
            </a:pPr>
            <a:r>
              <a:rPr lang="en-US" sz="5400" b="0" i="0" u="none" strike="noStrike" dirty="0">
                <a:solidFill>
                  <a:srgbClr val="000000"/>
                </a:solidFill>
                <a:effectLst/>
                <a:latin typeface="Arial" panose="020B0604020202020204" pitchFamily="34" charset="0"/>
              </a:rPr>
              <a:t>www.hyperpay.com</a:t>
            </a:r>
            <a:endParaRPr lang="en-US" b="0" dirty="0">
              <a:effectLst/>
            </a:endParaRPr>
          </a:p>
        </p:txBody>
      </p:sp>
      <p:pic>
        <p:nvPicPr>
          <p:cNvPr id="8" name="Picture 2">
            <a:extLst>
              <a:ext uri="{FF2B5EF4-FFF2-40B4-BE49-F238E27FC236}">
                <a16:creationId xmlns:a16="http://schemas.microsoft.com/office/drawing/2014/main" id="{AAE45B2D-58C6-4483-9DE5-EB5E62FEAA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4699" b="65534"/>
          <a:stretch/>
        </p:blipFill>
        <p:spPr bwMode="auto">
          <a:xfrm>
            <a:off x="6541573" y="7365508"/>
            <a:ext cx="4453316" cy="283881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E2807571-C885-496F-B221-4650806170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790" t="7189" r="29449" b="65300"/>
          <a:stretch/>
        </p:blipFill>
        <p:spPr bwMode="auto">
          <a:xfrm>
            <a:off x="6541573" y="5664077"/>
            <a:ext cx="5383746" cy="17881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FAE32D12-3517-4AAC-A598-8639EE472E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127" t="6624" b="61800"/>
          <a:stretch/>
        </p:blipFill>
        <p:spPr bwMode="auto">
          <a:xfrm>
            <a:off x="6263360" y="10049448"/>
            <a:ext cx="4144007" cy="2196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8202461"/>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DC0B5F-B55F-49CD-84BC-44F69A2C0B5A}"/>
              </a:ext>
            </a:extLst>
          </p:cNvPr>
          <p:cNvPicPr>
            <a:picLocks noChangeAspect="1"/>
          </p:cNvPicPr>
          <p:nvPr/>
        </p:nvPicPr>
        <p:blipFill rotWithShape="1">
          <a:blip r:embed="rId2">
            <a:extLst>
              <a:ext uri="{28A0092B-C50C-407E-A947-70E740481C1C}">
                <a14:useLocalDpi xmlns:a14="http://schemas.microsoft.com/office/drawing/2010/main" val="0"/>
              </a:ext>
            </a:extLst>
          </a:blip>
          <a:srcRect b="15614"/>
          <a:stretch/>
        </p:blipFill>
        <p:spPr>
          <a:xfrm>
            <a:off x="0" y="0"/>
            <a:ext cx="24384000" cy="13716000"/>
          </a:xfrm>
          <a:prstGeom prst="rect">
            <a:avLst/>
          </a:prstGeom>
        </p:spPr>
      </p:pic>
      <p:sp>
        <p:nvSpPr>
          <p:cNvPr id="6" name="Rectangle">
            <a:extLst>
              <a:ext uri="{FF2B5EF4-FFF2-40B4-BE49-F238E27FC236}">
                <a16:creationId xmlns:a16="http://schemas.microsoft.com/office/drawing/2014/main" id="{E0298117-B180-4FDA-AFAD-B7375337C5CA}"/>
              </a:ext>
            </a:extLst>
          </p:cNvPr>
          <p:cNvSpPr/>
          <p:nvPr/>
        </p:nvSpPr>
        <p:spPr>
          <a:xfrm>
            <a:off x="-42480" y="0"/>
            <a:ext cx="24426479" cy="13829331"/>
          </a:xfrm>
          <a:prstGeom prst="rect">
            <a:avLst/>
          </a:prstGeom>
          <a:solidFill>
            <a:srgbClr val="000000">
              <a:alpha val="40000"/>
            </a:srgbClr>
          </a:solidFill>
          <a:ln w="12700">
            <a:miter lim="400000"/>
          </a:ln>
        </p:spPr>
        <p:txBody>
          <a:bodyPr lIns="71437" tIns="71437" rIns="71437" bIns="71437" anchor="ctr"/>
          <a:lstStyle/>
          <a:p>
            <a:pPr>
              <a:defRPr sz="3600"/>
            </a:pPr>
            <a:endParaRPr/>
          </a:p>
        </p:txBody>
      </p:sp>
      <p:sp>
        <p:nvSpPr>
          <p:cNvPr id="88" name="Point one title goes here"/>
          <p:cNvSpPr txBox="1"/>
          <p:nvPr/>
        </p:nvSpPr>
        <p:spPr>
          <a:xfrm>
            <a:off x="11135652" y="2306705"/>
            <a:ext cx="13844279" cy="2914999"/>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noAutofit/>
          </a:bodyPr>
          <a:lstStyle>
            <a:lvl1pPr>
              <a:defRPr sz="5600" b="1">
                <a:latin typeface="Helvetica"/>
                <a:ea typeface="Helvetica"/>
                <a:cs typeface="Helvetica"/>
                <a:sym typeface="Helvetica"/>
              </a:defRPr>
            </a:lvl1pPr>
          </a:lstStyle>
          <a:p>
            <a:pPr rtl="0">
              <a:spcBef>
                <a:spcPts val="0"/>
              </a:spcBef>
              <a:spcAft>
                <a:spcPts val="0"/>
              </a:spcAft>
            </a:pPr>
            <a:r>
              <a:rPr lang="ar-SA" sz="8000" i="0" u="none" strike="noStrike" dirty="0">
                <a:solidFill>
                  <a:schemeClr val="tx1"/>
                </a:solidFill>
                <a:effectLst/>
                <a:latin typeface="Almarai ExtraBold" pitchFamily="2" charset="-78"/>
                <a:cs typeface="Almarai ExtraBold" pitchFamily="2" charset="-78"/>
              </a:rPr>
              <a:t>فن التفاوض والاقناع</a:t>
            </a:r>
            <a:endParaRPr sz="8000" dirty="0">
              <a:solidFill>
                <a:schemeClr val="tx1"/>
              </a:solidFill>
              <a:latin typeface="Almarai ExtraBold" pitchFamily="2" charset="-78"/>
              <a:cs typeface="Almarai ExtraBold" pitchFamily="2" charset="-78"/>
            </a:endParaRPr>
          </a:p>
        </p:txBody>
      </p:sp>
    </p:spTree>
    <p:extLst>
      <p:ext uri="{BB962C8B-B14F-4D97-AF65-F5344CB8AC3E}">
        <p14:creationId xmlns:p14="http://schemas.microsoft.com/office/powerpoint/2010/main" val="1603004487"/>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Line"/>
          <p:cNvSpPr/>
          <p:nvPr/>
        </p:nvSpPr>
        <p:spPr>
          <a:xfrm flipV="1">
            <a:off x="11556999" y="6223000"/>
            <a:ext cx="1270001" cy="1270000"/>
          </a:xfrm>
          <a:prstGeom prst="line">
            <a:avLst/>
          </a:prstGeom>
          <a:ln w="25400">
            <a:solidFill>
              <a:srgbClr val="FFFFFF"/>
            </a:solidFill>
            <a:miter lim="400000"/>
          </a:ln>
        </p:spPr>
        <p:txBody>
          <a:bodyPr lIns="71437" tIns="71437" rIns="71437" bIns="71437" anchor="ctr"/>
          <a:lstStyle/>
          <a:p>
            <a:pPr>
              <a:defRPr sz="3600"/>
            </a:pPr>
            <a:endParaRPr/>
          </a:p>
        </p:txBody>
      </p:sp>
      <p:sp>
        <p:nvSpPr>
          <p:cNvPr id="141" name="Point six title goes here"/>
          <p:cNvSpPr txBox="1"/>
          <p:nvPr/>
        </p:nvSpPr>
        <p:spPr>
          <a:xfrm>
            <a:off x="1541127" y="882605"/>
            <a:ext cx="16051532" cy="1159932"/>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spAutoFit/>
          </a:bodyPr>
          <a:lstStyle>
            <a:lvl1pPr>
              <a:defRPr sz="6000" b="1">
                <a:solidFill>
                  <a:srgbClr val="000000"/>
                </a:solidFill>
                <a:latin typeface="Helvetica"/>
                <a:ea typeface="Helvetica"/>
                <a:cs typeface="Helvetica"/>
                <a:sym typeface="Helvetica"/>
              </a:defRPr>
            </a:lvl1pPr>
          </a:lstStyle>
          <a:p>
            <a:pPr algn="r" rtl="0">
              <a:spcBef>
                <a:spcPts val="0"/>
              </a:spcBef>
              <a:spcAft>
                <a:spcPts val="0"/>
              </a:spcAft>
            </a:pPr>
            <a:r>
              <a:rPr lang="ar-JO" sz="6600" b="0" i="0" u="none" strike="noStrike" dirty="0">
                <a:solidFill>
                  <a:srgbClr val="000000"/>
                </a:solidFill>
                <a:effectLst/>
                <a:latin typeface="Almarai ExtraBold" pitchFamily="2" charset="-78"/>
                <a:cs typeface="Almarai ExtraBold" pitchFamily="2" charset="-78"/>
              </a:rPr>
              <a:t>غياب كلمه موافق تعني لا</a:t>
            </a:r>
          </a:p>
        </p:txBody>
      </p:sp>
      <p:sp>
        <p:nvSpPr>
          <p:cNvPr id="142" name="First discussion point name —  First discussion point explanation and example if necessary.…"/>
          <p:cNvSpPr txBox="1"/>
          <p:nvPr/>
        </p:nvSpPr>
        <p:spPr>
          <a:xfrm>
            <a:off x="1629002" y="2730380"/>
            <a:ext cx="21125994" cy="7762893"/>
          </a:xfrm>
          <a:prstGeom prst="rect">
            <a:avLst/>
          </a:prstGeom>
          <a:ln w="12700">
            <a:miter lim="400000"/>
          </a:ln>
          <a:extLst>
            <a:ext uri="{C572A759-6A51-4108-AA02-DFA0A04FC94B}">
              <ma14:wrappingTextBoxFlag xmlns:ma14="http://schemas.microsoft.com/office/mac/drawingml/2011/main" xmlns="" val="1"/>
            </a:ext>
          </a:extLst>
        </p:spPr>
        <p:txBody>
          <a:bodyPr wrap="square" lIns="71437" tIns="71437" rIns="71437" bIns="71437">
            <a:spAutoFit/>
          </a:bodyPr>
          <a:lstStyle/>
          <a:p>
            <a:pPr marL="685800" indent="-685800" algn="r" rtl="1">
              <a:lnSpc>
                <a:spcPct val="150000"/>
              </a:lnSpc>
              <a:spcBef>
                <a:spcPts val="0"/>
              </a:spcBef>
              <a:spcAft>
                <a:spcPts val="0"/>
              </a:spcAft>
              <a:buFont typeface="Arial" panose="020B0604020202020204" pitchFamily="34" charset="0"/>
              <a:buChar char="•"/>
            </a:pPr>
            <a:r>
              <a:rPr lang="ar-JO" sz="4800" b="0" i="0" u="none" strike="noStrike" dirty="0">
                <a:solidFill>
                  <a:srgbClr val="000000"/>
                </a:solidFill>
                <a:effectLst/>
                <a:latin typeface="Almarai" pitchFamily="2" charset="-78"/>
                <a:cs typeface="Almarai" pitchFamily="2" charset="-78"/>
              </a:rPr>
              <a:t>كلمه ممكن تعني لا</a:t>
            </a:r>
            <a:endParaRPr lang="ar-JO" sz="1800" b="0" dirty="0">
              <a:effectLst/>
              <a:latin typeface="Almarai" pitchFamily="2" charset="-78"/>
              <a:cs typeface="Almarai" pitchFamily="2" charset="-78"/>
            </a:endParaRPr>
          </a:p>
          <a:p>
            <a:pPr marL="685800" indent="-685800" algn="r" rtl="1">
              <a:lnSpc>
                <a:spcPct val="150000"/>
              </a:lnSpc>
              <a:spcBef>
                <a:spcPts val="0"/>
              </a:spcBef>
              <a:spcAft>
                <a:spcPts val="0"/>
              </a:spcAft>
              <a:buFont typeface="Arial" panose="020B0604020202020204" pitchFamily="34" charset="0"/>
              <a:buChar char="•"/>
            </a:pPr>
            <a:r>
              <a:rPr lang="ar-JO" sz="4800" b="0" i="0" u="none" strike="noStrike" dirty="0">
                <a:solidFill>
                  <a:srgbClr val="000000"/>
                </a:solidFill>
                <a:effectLst/>
                <a:latin typeface="Almarai" pitchFamily="2" charset="-78"/>
                <a:cs typeface="Almarai" pitchFamily="2" charset="-78"/>
              </a:rPr>
              <a:t>اذا اخبرك احد بان السعر غالي وليس ضمن امكانياته هذا رد مقنع ويعتبر لا بشكل واضح </a:t>
            </a:r>
            <a:endParaRPr lang="ar-JO" sz="1800" b="0" dirty="0">
              <a:effectLst/>
              <a:latin typeface="Almarai" pitchFamily="2" charset="-78"/>
              <a:cs typeface="Almarai" pitchFamily="2" charset="-78"/>
            </a:endParaRPr>
          </a:p>
          <a:p>
            <a:pPr marL="685800" indent="-685800" algn="r" rtl="1">
              <a:lnSpc>
                <a:spcPct val="150000"/>
              </a:lnSpc>
              <a:spcBef>
                <a:spcPts val="0"/>
              </a:spcBef>
              <a:spcAft>
                <a:spcPts val="0"/>
              </a:spcAft>
              <a:buFont typeface="Arial" panose="020B0604020202020204" pitchFamily="34" charset="0"/>
              <a:buChar char="•"/>
            </a:pPr>
            <a:r>
              <a:rPr lang="ar-JO" sz="4800" b="0" i="0" u="none" strike="noStrike" dirty="0">
                <a:solidFill>
                  <a:srgbClr val="000000"/>
                </a:solidFill>
                <a:effectLst/>
                <a:latin typeface="Almarai" pitchFamily="2" charset="-78"/>
                <a:cs typeface="Almarai" pitchFamily="2" charset="-78"/>
              </a:rPr>
              <a:t>إذا أخبرك شخص ب</a:t>
            </a:r>
            <a:r>
              <a:rPr lang="en-US" sz="4800" b="0" i="0" u="none" strike="noStrike" dirty="0">
                <a:solidFill>
                  <a:srgbClr val="000000"/>
                </a:solidFill>
                <a:effectLst/>
                <a:latin typeface="Almarai" pitchFamily="2" charset="-78"/>
                <a:cs typeface="Almarai" pitchFamily="2" charset="-78"/>
              </a:rPr>
              <a:t> </a:t>
            </a:r>
            <a:r>
              <a:rPr lang="ar-JO" sz="4800" b="0" i="0" u="none" strike="noStrike" dirty="0">
                <a:solidFill>
                  <a:srgbClr val="000000"/>
                </a:solidFill>
                <a:effectLst/>
                <a:latin typeface="Almarai" pitchFamily="2" charset="-78"/>
                <a:cs typeface="Almarai" pitchFamily="2" charset="-78"/>
              </a:rPr>
              <a:t>لا</a:t>
            </a:r>
            <a:r>
              <a:rPr lang="en-US" sz="4800" b="0" i="0" u="none" strike="noStrike" dirty="0">
                <a:solidFill>
                  <a:srgbClr val="000000"/>
                </a:solidFill>
                <a:effectLst/>
                <a:latin typeface="Almarai" pitchFamily="2" charset="-78"/>
                <a:cs typeface="Almarai" pitchFamily="2" charset="-78"/>
              </a:rPr>
              <a:t>, </a:t>
            </a:r>
            <a:r>
              <a:rPr lang="ar-JO" sz="4800" b="0" i="0" u="none" strike="noStrike" dirty="0">
                <a:solidFill>
                  <a:srgbClr val="000000"/>
                </a:solidFill>
                <a:effectLst/>
                <a:latin typeface="Almarai" pitchFamily="2" charset="-78"/>
                <a:cs typeface="Almarai" pitchFamily="2" charset="-78"/>
              </a:rPr>
              <a:t> اذن يجب ان تستفسر عن السبب حيث من الممكن ان تجد له حلا او</a:t>
            </a:r>
            <a:r>
              <a:rPr lang="en-US" sz="4800" b="0" i="0" u="none" strike="noStrike" dirty="0">
                <a:solidFill>
                  <a:srgbClr val="000000"/>
                </a:solidFill>
                <a:effectLst/>
                <a:latin typeface="Almarai" pitchFamily="2" charset="-78"/>
                <a:cs typeface="Almarai" pitchFamily="2" charset="-78"/>
              </a:rPr>
              <a:t> </a:t>
            </a:r>
            <a:r>
              <a:rPr lang="ar-JO" sz="4800" b="0" i="0" u="none" strike="noStrike" dirty="0">
                <a:solidFill>
                  <a:srgbClr val="000000"/>
                </a:solidFill>
                <a:effectLst/>
                <a:latin typeface="Almarai" pitchFamily="2" charset="-78"/>
                <a:cs typeface="Almarai" pitchFamily="2" charset="-78"/>
              </a:rPr>
              <a:t>ردا مقنعه</a:t>
            </a:r>
            <a:endParaRPr lang="ar-JO" sz="1800" b="0" dirty="0">
              <a:effectLst/>
              <a:latin typeface="Almarai" pitchFamily="2" charset="-78"/>
              <a:cs typeface="Almarai" pitchFamily="2" charset="-78"/>
            </a:endParaRPr>
          </a:p>
          <a:p>
            <a:pPr marL="685800" indent="-685800" algn="r" rtl="1">
              <a:lnSpc>
                <a:spcPct val="150000"/>
              </a:lnSpc>
              <a:spcBef>
                <a:spcPts val="0"/>
              </a:spcBef>
              <a:spcAft>
                <a:spcPts val="0"/>
              </a:spcAft>
              <a:buFont typeface="Arial" panose="020B0604020202020204" pitchFamily="34" charset="0"/>
              <a:buChar char="•"/>
            </a:pPr>
            <a:r>
              <a:rPr lang="ar-JO" sz="4800" b="0" i="0" u="none" strike="noStrike" dirty="0">
                <a:solidFill>
                  <a:srgbClr val="000000"/>
                </a:solidFill>
                <a:effectLst/>
                <a:latin typeface="Almarai" pitchFamily="2" charset="-78"/>
                <a:cs typeface="Almarai" pitchFamily="2" charset="-78"/>
              </a:rPr>
              <a:t>يجب ان تأخذ رد ب</a:t>
            </a:r>
            <a:r>
              <a:rPr lang="en-US" sz="4800" b="0" i="0" u="none" strike="noStrike" dirty="0">
                <a:solidFill>
                  <a:srgbClr val="000000"/>
                </a:solidFill>
                <a:effectLst/>
                <a:latin typeface="Almarai" pitchFamily="2" charset="-78"/>
                <a:cs typeface="Almarai" pitchFamily="2" charset="-78"/>
              </a:rPr>
              <a:t> </a:t>
            </a:r>
            <a:r>
              <a:rPr lang="ar-JO" sz="4800" b="0" i="0" u="none" strike="noStrike" dirty="0">
                <a:solidFill>
                  <a:srgbClr val="000000"/>
                </a:solidFill>
                <a:effectLst/>
                <a:latin typeface="Almarai" pitchFamily="2" charset="-78"/>
                <a:cs typeface="Almarai" pitchFamily="2" charset="-78"/>
              </a:rPr>
              <a:t>نعم او لا اثناء المقابله وكلمه بفكر بجوز واحتمال غير مقبولة نهائيا قبل اغلاق المكالمة ويجب ان يكون عندك الفصل الكامل ب نعم او لا</a:t>
            </a:r>
            <a:endParaRPr lang="ar-JO" sz="1800" b="0" dirty="0">
              <a:effectLst/>
              <a:latin typeface="Almarai" pitchFamily="2" charset="-78"/>
              <a:cs typeface="Almarai" pitchFamily="2" charset="-78"/>
            </a:endParaRPr>
          </a:p>
        </p:txBody>
      </p:sp>
    </p:spTree>
    <p:extLst>
      <p:ext uri="{BB962C8B-B14F-4D97-AF65-F5344CB8AC3E}">
        <p14:creationId xmlns:p14="http://schemas.microsoft.com/office/powerpoint/2010/main" val="2195796243"/>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Line"/>
          <p:cNvSpPr/>
          <p:nvPr/>
        </p:nvSpPr>
        <p:spPr>
          <a:xfrm flipV="1">
            <a:off x="11556999" y="6223000"/>
            <a:ext cx="1270001" cy="1270000"/>
          </a:xfrm>
          <a:prstGeom prst="line">
            <a:avLst/>
          </a:prstGeom>
          <a:ln w="25400">
            <a:solidFill>
              <a:srgbClr val="FFFFFF"/>
            </a:solidFill>
            <a:miter lim="400000"/>
          </a:ln>
        </p:spPr>
        <p:txBody>
          <a:bodyPr lIns="71437" tIns="71437" rIns="71437" bIns="71437" anchor="ctr"/>
          <a:lstStyle/>
          <a:p>
            <a:pPr>
              <a:defRPr sz="3600"/>
            </a:pPr>
            <a:endParaRPr/>
          </a:p>
        </p:txBody>
      </p:sp>
      <p:sp>
        <p:nvSpPr>
          <p:cNvPr id="141" name="Point six title goes here"/>
          <p:cNvSpPr txBox="1"/>
          <p:nvPr/>
        </p:nvSpPr>
        <p:spPr>
          <a:xfrm>
            <a:off x="4801234" y="1023069"/>
            <a:ext cx="16051532" cy="1067599"/>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spAutoFit/>
          </a:bodyPr>
          <a:lstStyle>
            <a:lvl1pPr>
              <a:defRPr sz="6000" b="1">
                <a:solidFill>
                  <a:srgbClr val="000000"/>
                </a:solidFill>
                <a:latin typeface="Helvetica"/>
                <a:ea typeface="Helvetica"/>
                <a:cs typeface="Helvetica"/>
                <a:sym typeface="Helvetica"/>
              </a:defRPr>
            </a:lvl1pPr>
          </a:lstStyle>
          <a:p>
            <a:pPr rtl="0">
              <a:spcBef>
                <a:spcPts val="0"/>
              </a:spcBef>
              <a:spcAft>
                <a:spcPts val="0"/>
              </a:spcAft>
            </a:pPr>
            <a:r>
              <a:rPr lang="ar-JO" b="0" i="0" u="none" strike="noStrike" dirty="0">
                <a:solidFill>
                  <a:srgbClr val="000000"/>
                </a:solidFill>
                <a:effectLst/>
                <a:latin typeface="Almarai ExtraBold" pitchFamily="2" charset="-78"/>
                <a:cs typeface="Almarai ExtraBold" pitchFamily="2" charset="-78"/>
              </a:rPr>
              <a:t>لماذا بعض الزبائن لا يشترون</a:t>
            </a:r>
            <a:endParaRPr lang="ar-JO" sz="6600" b="0" dirty="0">
              <a:effectLst/>
              <a:latin typeface="Almarai ExtraBold" pitchFamily="2" charset="-78"/>
              <a:cs typeface="Almarai ExtraBold" pitchFamily="2" charset="-78"/>
            </a:endParaRPr>
          </a:p>
        </p:txBody>
      </p:sp>
      <p:sp>
        <p:nvSpPr>
          <p:cNvPr id="142" name="First discussion point name —  First discussion point explanation and example if necessary.…"/>
          <p:cNvSpPr txBox="1"/>
          <p:nvPr/>
        </p:nvSpPr>
        <p:spPr>
          <a:xfrm>
            <a:off x="3204532" y="2754443"/>
            <a:ext cx="19244936" cy="7035708"/>
          </a:xfrm>
          <a:prstGeom prst="rect">
            <a:avLst/>
          </a:prstGeom>
          <a:ln w="12700">
            <a:miter lim="400000"/>
          </a:ln>
          <a:extLst>
            <a:ext uri="{C572A759-6A51-4108-AA02-DFA0A04FC94B}">
              <ma14:wrappingTextBoxFlag xmlns:ma14="http://schemas.microsoft.com/office/mac/drawingml/2011/main" xmlns="" val="1"/>
            </a:ext>
          </a:extLst>
        </p:spPr>
        <p:txBody>
          <a:bodyPr wrap="square" lIns="71437" tIns="71437" rIns="71437" bIns="71437">
            <a:spAutoFit/>
          </a:bodyPr>
          <a:lstStyle/>
          <a:p>
            <a:pPr algn="r" rtl="0">
              <a:lnSpc>
                <a:spcPct val="150000"/>
              </a:lnSpc>
              <a:spcBef>
                <a:spcPts val="0"/>
              </a:spcBef>
              <a:spcAft>
                <a:spcPts val="0"/>
              </a:spcAft>
            </a:pPr>
            <a:r>
              <a:rPr lang="ar-JO" sz="4400" b="0" i="0" u="none" strike="noStrike" dirty="0">
                <a:solidFill>
                  <a:srgbClr val="000000"/>
                </a:solidFill>
                <a:effectLst/>
                <a:latin typeface="Almarai" pitchFamily="2" charset="-78"/>
                <a:cs typeface="Almarai" pitchFamily="2" charset="-78"/>
              </a:rPr>
              <a:t>بعض  الزبائن يريدون عمل تحسينات في حياتهم لكن الوضع الحالي يمكن احتماله ويمكن الاستمرار فيه بالرغم من وجود مشاكل يرغبون بحلها ولذلك  يؤجلون القرار للمستقبل عندما يصبح الوضع لا يمكن السكوت عليه </a:t>
            </a:r>
            <a:endParaRPr lang="ar-JO" sz="4000" b="0" dirty="0">
              <a:effectLst/>
              <a:latin typeface="Almarai" pitchFamily="2" charset="-78"/>
              <a:cs typeface="Almarai" pitchFamily="2" charset="-78"/>
            </a:endParaRPr>
          </a:p>
          <a:p>
            <a:pPr algn="r" rtl="0">
              <a:lnSpc>
                <a:spcPct val="150000"/>
              </a:lnSpc>
              <a:spcBef>
                <a:spcPts val="0"/>
              </a:spcBef>
              <a:spcAft>
                <a:spcPts val="0"/>
              </a:spcAft>
            </a:pPr>
            <a:br>
              <a:rPr lang="ar-JO" sz="4000" b="0" dirty="0">
                <a:effectLst/>
                <a:latin typeface="Almarai ExtraBold" pitchFamily="2" charset="-78"/>
                <a:cs typeface="Almarai ExtraBold" pitchFamily="2" charset="-78"/>
              </a:rPr>
            </a:br>
            <a:r>
              <a:rPr lang="ar-JO" sz="4400" b="0" i="0" u="none" strike="noStrike" dirty="0">
                <a:solidFill>
                  <a:srgbClr val="000000"/>
                </a:solidFill>
                <a:effectLst/>
                <a:latin typeface="Almarai ExtraBold" pitchFamily="2" charset="-78"/>
                <a:cs typeface="Almarai ExtraBold" pitchFamily="2" charset="-78"/>
              </a:rPr>
              <a:t>الإجراء المناسب </a:t>
            </a:r>
            <a:endParaRPr lang="ar-JO" sz="4000" b="0" dirty="0">
              <a:effectLst/>
              <a:latin typeface="Almarai ExtraBold" pitchFamily="2" charset="-78"/>
              <a:cs typeface="Almarai ExtraBold" pitchFamily="2" charset="-78"/>
            </a:endParaRPr>
          </a:p>
          <a:p>
            <a:pPr algn="r" rtl="0">
              <a:lnSpc>
                <a:spcPct val="150000"/>
              </a:lnSpc>
              <a:spcBef>
                <a:spcPts val="0"/>
              </a:spcBef>
              <a:spcAft>
                <a:spcPts val="0"/>
              </a:spcAft>
            </a:pPr>
            <a:r>
              <a:rPr lang="ar-JO" sz="4400" b="0" i="0" u="none" strike="noStrike" dirty="0">
                <a:solidFill>
                  <a:srgbClr val="000000"/>
                </a:solidFill>
                <a:effectLst/>
                <a:latin typeface="Almarai" pitchFamily="2" charset="-78"/>
                <a:cs typeface="Almarai" pitchFamily="2" charset="-78"/>
              </a:rPr>
              <a:t>رجل مبيعات المحترف يجب عليه أن يحذر من العواقب المستقبلية في إهمال هذا القرار وذكر حالات و أمثلة لأناس مشابهين ندموا كثيرا لعدم اتخاذ قرار في وقته المناسب</a:t>
            </a:r>
            <a:endParaRPr lang="ar-JO" sz="4000" b="0" dirty="0">
              <a:effectLst/>
              <a:latin typeface="Almarai" pitchFamily="2" charset="-78"/>
              <a:cs typeface="Almarai" pitchFamily="2" charset="-78"/>
            </a:endParaRPr>
          </a:p>
        </p:txBody>
      </p:sp>
    </p:spTree>
    <p:extLst>
      <p:ext uri="{BB962C8B-B14F-4D97-AF65-F5344CB8AC3E}">
        <p14:creationId xmlns:p14="http://schemas.microsoft.com/office/powerpoint/2010/main" val="3685248521"/>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90019E-913A-489C-966E-69E6E98EED22}"/>
              </a:ext>
            </a:extLst>
          </p:cNvPr>
          <p:cNvPicPr>
            <a:picLocks noChangeAspect="1"/>
          </p:cNvPicPr>
          <p:nvPr/>
        </p:nvPicPr>
        <p:blipFill rotWithShape="1">
          <a:blip r:embed="rId2">
            <a:extLst>
              <a:ext uri="{28A0092B-C50C-407E-A947-70E740481C1C}">
                <a14:useLocalDpi xmlns:a14="http://schemas.microsoft.com/office/drawing/2010/main" val="0"/>
              </a:ext>
            </a:extLst>
          </a:blip>
          <a:srcRect b="15625"/>
          <a:stretch/>
        </p:blipFill>
        <p:spPr>
          <a:xfrm>
            <a:off x="0" y="0"/>
            <a:ext cx="24384000" cy="13716000"/>
          </a:xfrm>
          <a:prstGeom prst="rect">
            <a:avLst/>
          </a:prstGeom>
        </p:spPr>
      </p:pic>
      <p:sp>
        <p:nvSpPr>
          <p:cNvPr id="6" name="Rectangle">
            <a:extLst>
              <a:ext uri="{FF2B5EF4-FFF2-40B4-BE49-F238E27FC236}">
                <a16:creationId xmlns:a16="http://schemas.microsoft.com/office/drawing/2014/main" id="{E0298117-B180-4FDA-AFAD-B7375337C5CA}"/>
              </a:ext>
            </a:extLst>
          </p:cNvPr>
          <p:cNvSpPr/>
          <p:nvPr/>
        </p:nvSpPr>
        <p:spPr>
          <a:xfrm>
            <a:off x="0" y="1"/>
            <a:ext cx="24384000" cy="13829330"/>
          </a:xfrm>
          <a:prstGeom prst="rect">
            <a:avLst/>
          </a:prstGeom>
          <a:solidFill>
            <a:srgbClr val="000000">
              <a:alpha val="40000"/>
            </a:srgbClr>
          </a:solidFill>
          <a:ln w="12700">
            <a:miter lim="400000"/>
          </a:ln>
        </p:spPr>
        <p:txBody>
          <a:bodyPr lIns="71437" tIns="71437" rIns="71437" bIns="71437" anchor="ctr"/>
          <a:lstStyle/>
          <a:p>
            <a:pPr>
              <a:defRPr sz="3600"/>
            </a:pPr>
            <a:endParaRPr/>
          </a:p>
        </p:txBody>
      </p:sp>
      <p:sp>
        <p:nvSpPr>
          <p:cNvPr id="88" name="Point one title goes here"/>
          <p:cNvSpPr txBox="1"/>
          <p:nvPr/>
        </p:nvSpPr>
        <p:spPr>
          <a:xfrm>
            <a:off x="13948610" y="3004537"/>
            <a:ext cx="9970168" cy="2914999"/>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noAutofit/>
          </a:bodyPr>
          <a:lstStyle>
            <a:lvl1pPr>
              <a:defRPr sz="5600" b="1">
                <a:latin typeface="Helvetica"/>
                <a:ea typeface="Helvetica"/>
                <a:cs typeface="Helvetica"/>
                <a:sym typeface="Helvetica"/>
              </a:defRPr>
            </a:lvl1pPr>
          </a:lstStyle>
          <a:p>
            <a:pPr rtl="1">
              <a:spcBef>
                <a:spcPts val="0"/>
              </a:spcBef>
              <a:spcAft>
                <a:spcPts val="0"/>
              </a:spcAft>
            </a:pPr>
            <a:r>
              <a:rPr lang="ar-JO" sz="8000" b="0" i="0" u="none" strike="noStrike" dirty="0">
                <a:solidFill>
                  <a:schemeClr val="tx1"/>
                </a:solidFill>
                <a:effectLst/>
                <a:latin typeface="Almarai ExtraBold" pitchFamily="2" charset="-78"/>
                <a:cs typeface="Almarai ExtraBold" pitchFamily="2" charset="-78"/>
              </a:rPr>
              <a:t>الزبون يبداء بالمراوغه</a:t>
            </a:r>
            <a:endParaRPr lang="ar-JO" sz="41300" b="0" dirty="0">
              <a:solidFill>
                <a:schemeClr val="tx1"/>
              </a:solidFill>
              <a:effectLst/>
              <a:latin typeface="Almarai ExtraBold" pitchFamily="2" charset="-78"/>
              <a:cs typeface="Almarai ExtraBold" pitchFamily="2" charset="-78"/>
            </a:endParaRPr>
          </a:p>
        </p:txBody>
      </p:sp>
    </p:spTree>
    <p:extLst>
      <p:ext uri="{BB962C8B-B14F-4D97-AF65-F5344CB8AC3E}">
        <p14:creationId xmlns:p14="http://schemas.microsoft.com/office/powerpoint/2010/main" val="2963271402"/>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Line"/>
          <p:cNvSpPr/>
          <p:nvPr/>
        </p:nvSpPr>
        <p:spPr>
          <a:xfrm flipV="1">
            <a:off x="11556999" y="6223000"/>
            <a:ext cx="1270001" cy="1270000"/>
          </a:xfrm>
          <a:prstGeom prst="line">
            <a:avLst/>
          </a:prstGeom>
          <a:ln w="25400">
            <a:solidFill>
              <a:srgbClr val="FFFFFF"/>
            </a:solidFill>
            <a:miter lim="400000"/>
          </a:ln>
        </p:spPr>
        <p:txBody>
          <a:bodyPr lIns="71437" tIns="71437" rIns="71437" bIns="71437" anchor="ctr"/>
          <a:lstStyle/>
          <a:p>
            <a:pPr>
              <a:defRPr sz="3600"/>
            </a:pPr>
            <a:endParaRPr/>
          </a:p>
        </p:txBody>
      </p:sp>
      <p:sp>
        <p:nvSpPr>
          <p:cNvPr id="141" name="Point six title goes here"/>
          <p:cNvSpPr txBox="1"/>
          <p:nvPr/>
        </p:nvSpPr>
        <p:spPr>
          <a:xfrm>
            <a:off x="3971506" y="1048833"/>
            <a:ext cx="16051532" cy="1159932"/>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spAutoFit/>
          </a:bodyPr>
          <a:lstStyle>
            <a:lvl1pPr>
              <a:defRPr sz="6000" b="1">
                <a:solidFill>
                  <a:srgbClr val="000000"/>
                </a:solidFill>
                <a:latin typeface="Helvetica"/>
                <a:ea typeface="Helvetica"/>
                <a:cs typeface="Helvetica"/>
                <a:sym typeface="Helvetica"/>
              </a:defRPr>
            </a:lvl1pPr>
          </a:lstStyle>
          <a:p>
            <a:pPr rtl="0">
              <a:spcBef>
                <a:spcPts val="0"/>
              </a:spcBef>
              <a:spcAft>
                <a:spcPts val="0"/>
              </a:spcAft>
            </a:pPr>
            <a:r>
              <a:rPr lang="ar-JO" sz="6600" b="0" i="0" u="none" strike="noStrike" dirty="0">
                <a:solidFill>
                  <a:srgbClr val="000000"/>
                </a:solidFill>
                <a:effectLst/>
                <a:latin typeface="Almarai ExtraBold" pitchFamily="2" charset="-78"/>
                <a:cs typeface="Almarai ExtraBold" pitchFamily="2" charset="-78"/>
              </a:rPr>
              <a:t> الردود التي لا تقبلها ابدا</a:t>
            </a:r>
            <a:endParaRPr lang="ar-JO" sz="28700" b="0" dirty="0">
              <a:effectLst/>
              <a:latin typeface="Almarai ExtraBold" pitchFamily="2" charset="-78"/>
              <a:cs typeface="Almarai ExtraBold" pitchFamily="2" charset="-78"/>
            </a:endParaRPr>
          </a:p>
        </p:txBody>
      </p:sp>
      <p:sp>
        <p:nvSpPr>
          <p:cNvPr id="142" name="First discussion point name —  First discussion point explanation and example if necessary.…"/>
          <p:cNvSpPr txBox="1"/>
          <p:nvPr/>
        </p:nvSpPr>
        <p:spPr>
          <a:xfrm>
            <a:off x="2913521" y="2760084"/>
            <a:ext cx="19826957" cy="8195832"/>
          </a:xfrm>
          <a:prstGeom prst="rect">
            <a:avLst/>
          </a:prstGeom>
          <a:ln w="12700">
            <a:miter lim="400000"/>
          </a:ln>
          <a:extLst>
            <a:ext uri="{C572A759-6A51-4108-AA02-DFA0A04FC94B}">
              <ma14:wrappingTextBoxFlag xmlns:ma14="http://schemas.microsoft.com/office/mac/drawingml/2011/main" xmlns="" val="1"/>
            </a:ext>
          </a:extLst>
        </p:spPr>
        <p:txBody>
          <a:bodyPr wrap="square" lIns="71437" tIns="71437" rIns="71437" bIns="71437">
            <a:spAutoFit/>
          </a:bodyPr>
          <a:lstStyle/>
          <a:p>
            <a:pPr marL="685800" indent="-685800" algn="r" rtl="1">
              <a:lnSpc>
                <a:spcPct val="200000"/>
              </a:lnSpc>
              <a:spcBef>
                <a:spcPts val="0"/>
              </a:spcBef>
              <a:spcAft>
                <a:spcPts val="0"/>
              </a:spcAft>
              <a:buFont typeface="Arial" panose="020B0604020202020204" pitchFamily="34" charset="0"/>
              <a:buChar char="•"/>
            </a:pPr>
            <a:r>
              <a:rPr lang="ar-JO" sz="5400" b="0" i="0" u="none" strike="noStrike" dirty="0">
                <a:solidFill>
                  <a:srgbClr val="000000"/>
                </a:solidFill>
                <a:effectLst/>
                <a:latin typeface="Almarai" pitchFamily="2" charset="-78"/>
                <a:cs typeface="Almarai" pitchFamily="2" charset="-78"/>
              </a:rPr>
              <a:t>هل يمكنك ان تبعث لي ايميل بالتفاصيل</a:t>
            </a:r>
            <a:endParaRPr lang="ar-JO" sz="6600" b="0" dirty="0">
              <a:effectLst/>
              <a:latin typeface="Almarai" pitchFamily="2" charset="-78"/>
              <a:cs typeface="Almarai" pitchFamily="2" charset="-78"/>
            </a:endParaRPr>
          </a:p>
          <a:p>
            <a:pPr marL="685800" indent="-685800" algn="r" rtl="1">
              <a:lnSpc>
                <a:spcPct val="200000"/>
              </a:lnSpc>
              <a:spcBef>
                <a:spcPts val="0"/>
              </a:spcBef>
              <a:spcAft>
                <a:spcPts val="0"/>
              </a:spcAft>
              <a:buFont typeface="Arial" panose="020B0604020202020204" pitchFamily="34" charset="0"/>
              <a:buChar char="•"/>
            </a:pPr>
            <a:r>
              <a:rPr lang="ar-JO" sz="5400" b="0" i="0" u="none" strike="noStrike" dirty="0">
                <a:solidFill>
                  <a:srgbClr val="000000"/>
                </a:solidFill>
                <a:effectLst/>
                <a:latin typeface="Almarai" pitchFamily="2" charset="-78"/>
                <a:cs typeface="Almarai" pitchFamily="2" charset="-78"/>
              </a:rPr>
              <a:t>كيف ممكن ان اتواصل معك لاحقا عندما افكر بالموضوع</a:t>
            </a:r>
          </a:p>
          <a:p>
            <a:pPr marL="685800" indent="-685800" algn="r" rtl="1">
              <a:lnSpc>
                <a:spcPct val="200000"/>
              </a:lnSpc>
              <a:spcBef>
                <a:spcPts val="0"/>
              </a:spcBef>
              <a:spcAft>
                <a:spcPts val="0"/>
              </a:spcAft>
              <a:buFont typeface="Arial" panose="020B0604020202020204" pitchFamily="34" charset="0"/>
              <a:buChar char="•"/>
            </a:pPr>
            <a:r>
              <a:rPr lang="ar-JO" sz="5400" dirty="0">
                <a:solidFill>
                  <a:srgbClr val="000000"/>
                </a:solidFill>
                <a:latin typeface="Almarai" pitchFamily="2" charset="-78"/>
                <a:cs typeface="Almarai" pitchFamily="2" charset="-78"/>
              </a:rPr>
              <a:t>ممكن تحكي معاي كمان اسبوع</a:t>
            </a:r>
            <a:endParaRPr lang="ar-JO" sz="6600" b="0" dirty="0">
              <a:effectLst/>
              <a:latin typeface="Almarai" pitchFamily="2" charset="-78"/>
              <a:cs typeface="Almarai" pitchFamily="2" charset="-78"/>
            </a:endParaRPr>
          </a:p>
          <a:p>
            <a:pPr marL="685800" indent="-685800" algn="r" rtl="1">
              <a:lnSpc>
                <a:spcPct val="200000"/>
              </a:lnSpc>
              <a:spcBef>
                <a:spcPts val="0"/>
              </a:spcBef>
              <a:spcAft>
                <a:spcPts val="0"/>
              </a:spcAft>
              <a:buFont typeface="Arial" panose="020B0604020202020204" pitchFamily="34" charset="0"/>
              <a:buChar char="•"/>
            </a:pPr>
            <a:r>
              <a:rPr lang="ar-JO" sz="5400" b="0" i="0" u="none" strike="noStrike" dirty="0">
                <a:solidFill>
                  <a:srgbClr val="000000"/>
                </a:solidFill>
                <a:effectLst/>
                <a:latin typeface="Almarai" pitchFamily="2" charset="-78"/>
                <a:cs typeface="Almarai" pitchFamily="2" charset="-78"/>
              </a:rPr>
              <a:t> بفكر بالموضوع و بردلك خبر </a:t>
            </a:r>
            <a:endParaRPr lang="ar-JO" sz="6600" b="0" dirty="0">
              <a:effectLst/>
              <a:latin typeface="Almarai" pitchFamily="2" charset="-78"/>
              <a:cs typeface="Almarai" pitchFamily="2" charset="-78"/>
            </a:endParaRPr>
          </a:p>
          <a:p>
            <a:pPr marL="685800" indent="-685800" algn="r" rtl="1">
              <a:lnSpc>
                <a:spcPct val="200000"/>
              </a:lnSpc>
              <a:spcBef>
                <a:spcPts val="0"/>
              </a:spcBef>
              <a:spcAft>
                <a:spcPts val="0"/>
              </a:spcAft>
              <a:buFont typeface="Arial" panose="020B0604020202020204" pitchFamily="34" charset="0"/>
              <a:buChar char="•"/>
            </a:pPr>
            <a:r>
              <a:rPr lang="ar-JO" sz="5400" b="0" i="0" u="none" strike="noStrike" dirty="0">
                <a:solidFill>
                  <a:srgbClr val="000000"/>
                </a:solidFill>
                <a:effectLst/>
                <a:latin typeface="Almarai" pitchFamily="2" charset="-78"/>
                <a:cs typeface="Almarai" pitchFamily="2" charset="-78"/>
              </a:rPr>
              <a:t>لازم اتشاور مع زوجي او زوجتي</a:t>
            </a:r>
            <a:endParaRPr lang="ar-JO" sz="6600" b="0" dirty="0">
              <a:effectLst/>
              <a:latin typeface="Almarai" pitchFamily="2" charset="-78"/>
              <a:cs typeface="Almarai" pitchFamily="2" charset="-78"/>
            </a:endParaRPr>
          </a:p>
        </p:txBody>
      </p:sp>
    </p:spTree>
    <p:extLst>
      <p:ext uri="{BB962C8B-B14F-4D97-AF65-F5344CB8AC3E}">
        <p14:creationId xmlns:p14="http://schemas.microsoft.com/office/powerpoint/2010/main" val="84778309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he Benefits of a Little Small Talk - WSJ">
            <a:extLst>
              <a:ext uri="{FF2B5EF4-FFF2-40B4-BE49-F238E27FC236}">
                <a16:creationId xmlns:a16="http://schemas.microsoft.com/office/drawing/2014/main" id="{F673F937-21F8-43CA-AB2E-B9144D33B7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34307"/>
            <a:ext cx="12858105" cy="9126415"/>
          </a:xfrm>
          <a:prstGeom prst="rect">
            <a:avLst/>
          </a:prstGeom>
          <a:noFill/>
          <a:extLst>
            <a:ext uri="{909E8E84-426E-40DD-AFC4-6F175D3DCCD1}">
              <a14:hiddenFill xmlns:a14="http://schemas.microsoft.com/office/drawing/2010/main">
                <a:solidFill>
                  <a:srgbClr val="FFFFFF"/>
                </a:solidFill>
              </a14:hiddenFill>
            </a:ext>
          </a:extLst>
        </p:spPr>
      </p:pic>
      <p:sp>
        <p:nvSpPr>
          <p:cNvPr id="80" name="Line"/>
          <p:cNvSpPr/>
          <p:nvPr/>
        </p:nvSpPr>
        <p:spPr>
          <a:xfrm flipV="1">
            <a:off x="11556999" y="6223000"/>
            <a:ext cx="1270001" cy="1270000"/>
          </a:xfrm>
          <a:prstGeom prst="line">
            <a:avLst/>
          </a:prstGeom>
          <a:ln w="25400">
            <a:solidFill>
              <a:srgbClr val="FFFFFF"/>
            </a:solidFill>
            <a:miter lim="400000"/>
          </a:ln>
        </p:spPr>
        <p:txBody>
          <a:bodyPr lIns="71437" tIns="71437" rIns="71437" bIns="71437" anchor="ctr"/>
          <a:lstStyle/>
          <a:p>
            <a:pPr>
              <a:defRPr sz="3600"/>
            </a:pPr>
            <a:endParaRPr/>
          </a:p>
        </p:txBody>
      </p:sp>
      <p:sp>
        <p:nvSpPr>
          <p:cNvPr id="81" name="Here’s what we’re going to cover"/>
          <p:cNvSpPr txBox="1"/>
          <p:nvPr/>
        </p:nvSpPr>
        <p:spPr>
          <a:xfrm>
            <a:off x="4166233" y="778302"/>
            <a:ext cx="16051532" cy="1621597"/>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spAutoFit/>
          </a:bodyPr>
          <a:lstStyle>
            <a:lvl1pPr>
              <a:defRPr sz="6000" b="1">
                <a:solidFill>
                  <a:srgbClr val="000000"/>
                </a:solidFill>
                <a:latin typeface="Helvetica"/>
                <a:ea typeface="Helvetica"/>
                <a:cs typeface="Helvetica"/>
                <a:sym typeface="Helvetica"/>
              </a:defRPr>
            </a:lvl1pPr>
          </a:lstStyle>
          <a:p>
            <a:pPr rtl="0">
              <a:spcBef>
                <a:spcPts val="0"/>
              </a:spcBef>
              <a:spcAft>
                <a:spcPts val="0"/>
              </a:spcAft>
            </a:pPr>
            <a:r>
              <a:rPr lang="ar-SA" sz="9600" b="0" i="0" u="none" strike="noStrike" dirty="0">
                <a:solidFill>
                  <a:srgbClr val="000000"/>
                </a:solidFill>
                <a:effectLst/>
                <a:latin typeface="Almarai ExtraBold" pitchFamily="2" charset="-78"/>
                <a:cs typeface="Almarai ExtraBold" pitchFamily="2" charset="-78"/>
              </a:rPr>
              <a:t>دردشه خفيفه </a:t>
            </a:r>
            <a:endParaRPr dirty="0"/>
          </a:p>
        </p:txBody>
      </p:sp>
      <p:sp>
        <p:nvSpPr>
          <p:cNvPr id="82" name="Point one…"/>
          <p:cNvSpPr txBox="1"/>
          <p:nvPr/>
        </p:nvSpPr>
        <p:spPr>
          <a:xfrm>
            <a:off x="3359913" y="3265882"/>
            <a:ext cx="19735248" cy="9285233"/>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p>
            <a:pPr algn="r" rtl="0">
              <a:spcBef>
                <a:spcPts val="0"/>
              </a:spcBef>
              <a:spcAft>
                <a:spcPts val="0"/>
              </a:spcAft>
            </a:pPr>
            <a:r>
              <a:rPr lang="ar-SA" sz="5400" b="0" i="0" u="none" strike="noStrike" dirty="0">
                <a:solidFill>
                  <a:srgbClr val="000000"/>
                </a:solidFill>
                <a:effectLst/>
                <a:latin typeface="Almarai" pitchFamily="2" charset="-78"/>
                <a:cs typeface="Almarai" pitchFamily="2" charset="-78"/>
              </a:rPr>
              <a:t>من وين الأخ من عمان ؟</a:t>
            </a:r>
            <a:endParaRPr lang="ar-SA" sz="5400" b="0" dirty="0">
              <a:effectLst/>
              <a:latin typeface="Almarai" pitchFamily="2" charset="-78"/>
              <a:cs typeface="Almarai" pitchFamily="2" charset="-78"/>
            </a:endParaRPr>
          </a:p>
          <a:p>
            <a:pPr algn="r" rtl="0">
              <a:spcBef>
                <a:spcPts val="0"/>
              </a:spcBef>
              <a:spcAft>
                <a:spcPts val="0"/>
              </a:spcAft>
            </a:pPr>
            <a:br>
              <a:rPr lang="ar-SA" sz="5400" b="0" dirty="0">
                <a:effectLst/>
                <a:latin typeface="Almarai" pitchFamily="2" charset="-78"/>
                <a:cs typeface="Almarai" pitchFamily="2" charset="-78"/>
              </a:rPr>
            </a:br>
            <a:r>
              <a:rPr lang="ar-SA" sz="5400" b="0" i="0" u="none" strike="noStrike" dirty="0">
                <a:solidFill>
                  <a:srgbClr val="000000"/>
                </a:solidFill>
                <a:effectLst/>
                <a:latin typeface="Almarai" pitchFamily="2" charset="-78"/>
                <a:cs typeface="Almarai" pitchFamily="2" charset="-78"/>
              </a:rPr>
              <a:t>كيف الجو بعمان ان شاء الله  </a:t>
            </a:r>
            <a:r>
              <a:rPr lang="ar-SA" sz="5400" b="0" i="0" u="none" strike="noStrike" dirty="0" err="1">
                <a:solidFill>
                  <a:srgbClr val="000000"/>
                </a:solidFill>
                <a:effectLst/>
                <a:latin typeface="Almarai" pitchFamily="2" charset="-78"/>
                <a:cs typeface="Almarai" pitchFamily="2" charset="-78"/>
              </a:rPr>
              <a:t>مو</a:t>
            </a:r>
            <a:r>
              <a:rPr lang="ar-SA" sz="5400" b="0" i="0" u="none" strike="noStrike" dirty="0">
                <a:solidFill>
                  <a:srgbClr val="000000"/>
                </a:solidFill>
                <a:effectLst/>
                <a:latin typeface="Almarai" pitchFamily="2" charset="-78"/>
                <a:cs typeface="Almarai" pitchFamily="2" charset="-78"/>
              </a:rPr>
              <a:t> حر؟</a:t>
            </a:r>
            <a:endParaRPr lang="ar-SA" sz="5400" b="0" dirty="0">
              <a:effectLst/>
              <a:latin typeface="Almarai" pitchFamily="2" charset="-78"/>
              <a:cs typeface="Almarai" pitchFamily="2" charset="-78"/>
            </a:endParaRPr>
          </a:p>
          <a:p>
            <a:pPr algn="r" rtl="0">
              <a:spcBef>
                <a:spcPts val="0"/>
              </a:spcBef>
              <a:spcAft>
                <a:spcPts val="0"/>
              </a:spcAft>
            </a:pPr>
            <a:br>
              <a:rPr lang="ar-SA" sz="5400" b="0" dirty="0">
                <a:effectLst/>
                <a:latin typeface="Almarai" pitchFamily="2" charset="-78"/>
                <a:cs typeface="Almarai" pitchFamily="2" charset="-78"/>
              </a:rPr>
            </a:br>
            <a:r>
              <a:rPr lang="ar-SA" sz="5400" b="0" i="0" u="none" strike="noStrike" dirty="0">
                <a:solidFill>
                  <a:srgbClr val="000000"/>
                </a:solidFill>
                <a:effectLst/>
                <a:latin typeface="Almarai" pitchFamily="2" charset="-78"/>
                <a:cs typeface="Almarai" pitchFamily="2" charset="-78"/>
              </a:rPr>
              <a:t>كيف الحياه ماشي معك مع الكورونا؟</a:t>
            </a:r>
            <a:endParaRPr lang="ar-SA" sz="5400" b="0" dirty="0">
              <a:effectLst/>
              <a:latin typeface="Almarai" pitchFamily="2" charset="-78"/>
              <a:cs typeface="Almarai" pitchFamily="2" charset="-78"/>
            </a:endParaRPr>
          </a:p>
          <a:p>
            <a:pPr algn="r" rtl="0">
              <a:spcBef>
                <a:spcPts val="0"/>
              </a:spcBef>
              <a:spcAft>
                <a:spcPts val="0"/>
              </a:spcAft>
            </a:pPr>
            <a:br>
              <a:rPr lang="ar-SA" sz="5400" b="0" dirty="0">
                <a:effectLst/>
                <a:latin typeface="Almarai" pitchFamily="2" charset="-78"/>
                <a:cs typeface="Almarai" pitchFamily="2" charset="-78"/>
              </a:rPr>
            </a:br>
            <a:r>
              <a:rPr lang="ar-SA" sz="5400" b="0" i="0" u="none" strike="noStrike" dirty="0">
                <a:solidFill>
                  <a:srgbClr val="000000"/>
                </a:solidFill>
                <a:effectLst/>
                <a:latin typeface="Almarai" pitchFamily="2" charset="-78"/>
                <a:cs typeface="Almarai" pitchFamily="2" charset="-78"/>
              </a:rPr>
              <a:t> أثرت  الكورونا على شغلك؟</a:t>
            </a:r>
            <a:endParaRPr lang="fi-FI" sz="5400" b="0" i="0" u="none" strike="noStrike" dirty="0">
              <a:solidFill>
                <a:srgbClr val="000000"/>
              </a:solidFill>
              <a:effectLst/>
              <a:latin typeface="Almarai" pitchFamily="2" charset="-78"/>
              <a:cs typeface="Almarai" pitchFamily="2" charset="-78"/>
            </a:endParaRPr>
          </a:p>
          <a:p>
            <a:pPr algn="r" rtl="0">
              <a:spcBef>
                <a:spcPts val="0"/>
              </a:spcBef>
              <a:spcAft>
                <a:spcPts val="0"/>
              </a:spcAft>
            </a:pPr>
            <a:endParaRPr lang="ar-SA" sz="5400" b="0" dirty="0">
              <a:effectLst/>
              <a:latin typeface="Almarai" pitchFamily="2" charset="-78"/>
              <a:cs typeface="Almarai" pitchFamily="2" charset="-78"/>
            </a:endParaRPr>
          </a:p>
          <a:p>
            <a:pPr algn="r" rtl="0">
              <a:spcBef>
                <a:spcPts val="0"/>
              </a:spcBef>
              <a:spcAft>
                <a:spcPts val="0"/>
              </a:spcAft>
            </a:pPr>
            <a:r>
              <a:rPr lang="ar-SA" sz="5400" b="0" i="0" u="none" strike="noStrike" dirty="0">
                <a:solidFill>
                  <a:srgbClr val="000000"/>
                </a:solidFill>
                <a:effectLst/>
                <a:latin typeface="Almarai" pitchFamily="2" charset="-78"/>
                <a:cs typeface="Almarai" pitchFamily="2" charset="-78"/>
              </a:rPr>
              <a:t> كيف الجو العام بالأردن؟ </a:t>
            </a:r>
            <a:endParaRPr lang="ar-SA" sz="5400" b="0" dirty="0">
              <a:effectLst/>
              <a:latin typeface="Almarai" pitchFamily="2" charset="-78"/>
              <a:cs typeface="Almarai" pitchFamily="2" charset="-78"/>
            </a:endParaRPr>
          </a:p>
          <a:p>
            <a:br>
              <a:rPr lang="ar-SA" sz="5400" dirty="0">
                <a:latin typeface="Almarai" pitchFamily="2" charset="-78"/>
                <a:cs typeface="Almarai" pitchFamily="2" charset="-78"/>
              </a:rPr>
            </a:br>
            <a:endParaRPr lang="ar-SA" sz="5400" dirty="0">
              <a:latin typeface="Almarai" pitchFamily="2" charset="-78"/>
              <a:cs typeface="Almarai" pitchFamily="2" charset="-78"/>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F36B90-2C02-48F2-8502-496EF4153198}"/>
              </a:ext>
            </a:extLst>
          </p:cNvPr>
          <p:cNvPicPr>
            <a:picLocks noChangeAspect="1"/>
          </p:cNvPicPr>
          <p:nvPr/>
        </p:nvPicPr>
        <p:blipFill rotWithShape="1">
          <a:blip r:embed="rId2">
            <a:extLst>
              <a:ext uri="{28A0092B-C50C-407E-A947-70E740481C1C}">
                <a14:useLocalDpi xmlns:a14="http://schemas.microsoft.com/office/drawing/2010/main" val="0"/>
              </a:ext>
            </a:extLst>
          </a:blip>
          <a:srcRect b="14679"/>
          <a:stretch/>
        </p:blipFill>
        <p:spPr>
          <a:xfrm>
            <a:off x="0" y="-1"/>
            <a:ext cx="24384000" cy="13716001"/>
          </a:xfrm>
          <a:prstGeom prst="rect">
            <a:avLst/>
          </a:prstGeom>
        </p:spPr>
      </p:pic>
      <p:sp>
        <p:nvSpPr>
          <p:cNvPr id="6" name="Rectangle">
            <a:extLst>
              <a:ext uri="{FF2B5EF4-FFF2-40B4-BE49-F238E27FC236}">
                <a16:creationId xmlns:a16="http://schemas.microsoft.com/office/drawing/2014/main" id="{E0298117-B180-4FDA-AFAD-B7375337C5CA}"/>
              </a:ext>
            </a:extLst>
          </p:cNvPr>
          <p:cNvSpPr/>
          <p:nvPr/>
        </p:nvSpPr>
        <p:spPr>
          <a:xfrm>
            <a:off x="0" y="0"/>
            <a:ext cx="24384000" cy="13829330"/>
          </a:xfrm>
          <a:prstGeom prst="rect">
            <a:avLst/>
          </a:prstGeom>
          <a:solidFill>
            <a:srgbClr val="000000">
              <a:alpha val="40000"/>
            </a:srgbClr>
          </a:solidFill>
          <a:ln w="12700">
            <a:miter lim="400000"/>
          </a:ln>
        </p:spPr>
        <p:txBody>
          <a:bodyPr lIns="71437" tIns="71437" rIns="71437" bIns="71437" anchor="ctr"/>
          <a:lstStyle/>
          <a:p>
            <a:pPr>
              <a:defRPr sz="3600"/>
            </a:pPr>
            <a:endParaRPr/>
          </a:p>
        </p:txBody>
      </p:sp>
      <p:sp>
        <p:nvSpPr>
          <p:cNvPr id="88" name="Point one title goes here"/>
          <p:cNvSpPr txBox="1"/>
          <p:nvPr/>
        </p:nvSpPr>
        <p:spPr>
          <a:xfrm>
            <a:off x="11593285" y="3004537"/>
            <a:ext cx="14088978" cy="2914999"/>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noAutofit/>
          </a:bodyPr>
          <a:lstStyle>
            <a:lvl1pPr>
              <a:defRPr sz="5600" b="1">
                <a:latin typeface="Helvetica"/>
                <a:ea typeface="Helvetica"/>
                <a:cs typeface="Helvetica"/>
                <a:sym typeface="Helvetica"/>
              </a:defRPr>
            </a:lvl1pPr>
          </a:lstStyle>
          <a:p>
            <a:pPr rtl="0">
              <a:spcBef>
                <a:spcPts val="2000"/>
              </a:spcBef>
              <a:spcAft>
                <a:spcPts val="600"/>
              </a:spcAft>
            </a:pPr>
            <a:r>
              <a:rPr lang="ar-JO" sz="8000" b="0" i="0" u="none" strike="noStrike" dirty="0">
                <a:solidFill>
                  <a:schemeClr val="tx1"/>
                </a:solidFill>
                <a:effectLst/>
                <a:latin typeface="Almarai ExtraBold" pitchFamily="2" charset="-78"/>
                <a:cs typeface="Almarai ExtraBold" pitchFamily="2" charset="-78"/>
              </a:rPr>
              <a:t>التعامل مع الاعتراضات</a:t>
            </a:r>
            <a:endParaRPr lang="ar-JO" sz="8800" b="1" dirty="0">
              <a:solidFill>
                <a:schemeClr val="tx1"/>
              </a:solidFill>
              <a:effectLst/>
              <a:latin typeface="Almarai ExtraBold" pitchFamily="2" charset="-78"/>
              <a:cs typeface="Almarai ExtraBold" pitchFamily="2" charset="-78"/>
            </a:endParaRPr>
          </a:p>
        </p:txBody>
      </p:sp>
    </p:spTree>
    <p:extLst>
      <p:ext uri="{BB962C8B-B14F-4D97-AF65-F5344CB8AC3E}">
        <p14:creationId xmlns:p14="http://schemas.microsoft.com/office/powerpoint/2010/main" val="1706703611"/>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Line"/>
          <p:cNvSpPr/>
          <p:nvPr/>
        </p:nvSpPr>
        <p:spPr>
          <a:xfrm flipV="1">
            <a:off x="11556999" y="6223000"/>
            <a:ext cx="1270001" cy="1270000"/>
          </a:xfrm>
          <a:prstGeom prst="line">
            <a:avLst/>
          </a:prstGeom>
          <a:ln w="25400">
            <a:solidFill>
              <a:srgbClr val="FFFFFF"/>
            </a:solidFill>
            <a:miter lim="400000"/>
          </a:ln>
        </p:spPr>
        <p:txBody>
          <a:bodyPr lIns="71437" tIns="71437" rIns="71437" bIns="71437" anchor="ctr"/>
          <a:lstStyle/>
          <a:p>
            <a:pPr>
              <a:defRPr sz="3600"/>
            </a:pPr>
            <a:endParaRPr/>
          </a:p>
        </p:txBody>
      </p:sp>
      <p:sp>
        <p:nvSpPr>
          <p:cNvPr id="5" name="TextBox 4">
            <a:extLst>
              <a:ext uri="{FF2B5EF4-FFF2-40B4-BE49-F238E27FC236}">
                <a16:creationId xmlns:a16="http://schemas.microsoft.com/office/drawing/2014/main" id="{A0CC885B-1558-4777-A94D-505B8FE0252F}"/>
              </a:ext>
            </a:extLst>
          </p:cNvPr>
          <p:cNvSpPr txBox="1"/>
          <p:nvPr/>
        </p:nvSpPr>
        <p:spPr>
          <a:xfrm>
            <a:off x="1061547" y="549876"/>
            <a:ext cx="22260906" cy="113462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rtl="0">
              <a:lnSpc>
                <a:spcPct val="200000"/>
              </a:lnSpc>
              <a:spcBef>
                <a:spcPts val="0"/>
              </a:spcBef>
              <a:spcAft>
                <a:spcPts val="0"/>
              </a:spcAft>
            </a:pPr>
            <a:r>
              <a:rPr lang="ar-JO" sz="3600" b="0" i="0" u="none" strike="noStrike" dirty="0">
                <a:solidFill>
                  <a:srgbClr val="000000"/>
                </a:solidFill>
                <a:effectLst/>
                <a:latin typeface="Almarai ExtraBold" pitchFamily="2" charset="-78"/>
                <a:cs typeface="Almarai ExtraBold" pitchFamily="2" charset="-78"/>
              </a:rPr>
              <a:t>اعتراض: أحتاج إلى بعض الوقت للتفكير في الأمر.</a:t>
            </a:r>
            <a:endParaRPr lang="ar-JO" sz="1800" b="0" dirty="0">
              <a:effectLst/>
              <a:latin typeface="Almarai ExtraBold" pitchFamily="2" charset="-78"/>
              <a:cs typeface="Almarai ExtraBold" pitchFamily="2" charset="-78"/>
            </a:endParaRPr>
          </a:p>
          <a:p>
            <a:pPr algn="r" rtl="0">
              <a:lnSpc>
                <a:spcPct val="200000"/>
              </a:lnSpc>
              <a:spcBef>
                <a:spcPts val="0"/>
              </a:spcBef>
              <a:spcAft>
                <a:spcPts val="0"/>
              </a:spcAft>
            </a:pPr>
            <a:r>
              <a:rPr lang="ar-JO" sz="3600" b="0" i="0" u="none" strike="noStrike" dirty="0">
                <a:solidFill>
                  <a:srgbClr val="000000"/>
                </a:solidFill>
                <a:effectLst/>
                <a:latin typeface="Almarai" pitchFamily="2" charset="-78"/>
                <a:cs typeface="Almarai" pitchFamily="2" charset="-78"/>
              </a:rPr>
              <a:t>"فهمت ذلك ... وأشجع ذلك. ونحن نرغب أن تكون مقتنعا بان دورتنا التعليميه هي ما تبحث عنه.</a:t>
            </a:r>
            <a:endParaRPr lang="ar-JO" sz="1800" b="0" dirty="0">
              <a:effectLst/>
              <a:latin typeface="Almarai" pitchFamily="2" charset="-78"/>
              <a:cs typeface="Almarai" pitchFamily="2" charset="-78"/>
            </a:endParaRPr>
          </a:p>
          <a:p>
            <a:pPr algn="r" rtl="0">
              <a:lnSpc>
                <a:spcPct val="200000"/>
              </a:lnSpc>
              <a:spcBef>
                <a:spcPts val="0"/>
              </a:spcBef>
              <a:spcAft>
                <a:spcPts val="0"/>
              </a:spcAft>
            </a:pPr>
            <a:r>
              <a:rPr lang="ar-JO" sz="3600" b="0" i="0" u="none" strike="noStrike" dirty="0">
                <a:solidFill>
                  <a:srgbClr val="000000"/>
                </a:solidFill>
                <a:effectLst/>
                <a:latin typeface="Almarai" pitchFamily="2" charset="-78"/>
                <a:cs typeface="Almarai" pitchFamily="2" charset="-78"/>
              </a:rPr>
              <a:t>"هل يمكنني أن أسألك هذا؟ ما الذي لم نناقشه وما زلت بحاجة إلى التفكير فيه؟ وهذا هو السبب في أنني قضيت هذا الوقت في هذه المكالمات معك.</a:t>
            </a:r>
          </a:p>
          <a:p>
            <a:pPr algn="r" rtl="0">
              <a:lnSpc>
                <a:spcPct val="200000"/>
              </a:lnSpc>
              <a:spcBef>
                <a:spcPts val="0"/>
              </a:spcBef>
              <a:spcAft>
                <a:spcPts val="0"/>
              </a:spcAft>
            </a:pPr>
            <a:r>
              <a:rPr lang="ar-JO" sz="3600" b="0" i="0" u="none" strike="noStrike" dirty="0">
                <a:solidFill>
                  <a:srgbClr val="000000"/>
                </a:solidFill>
                <a:effectLst/>
                <a:latin typeface="Almarai" pitchFamily="2" charset="-78"/>
                <a:cs typeface="Almarai" pitchFamily="2" charset="-78"/>
              </a:rPr>
              <a:t> أنا هنا الآن على الهاتف لمساعدتك في اتخاذ القرار، ما هي الأسئلة أو المخاوف التي لا تزال لديك دون إجابة؟ " (ناقش ذلك).</a:t>
            </a:r>
            <a:endParaRPr lang="ar-JO" sz="3600" dirty="0">
              <a:solidFill>
                <a:srgbClr val="000000"/>
              </a:solidFill>
              <a:latin typeface="Almarai" pitchFamily="2" charset="-78"/>
              <a:cs typeface="Almarai" pitchFamily="2" charset="-78"/>
            </a:endParaRPr>
          </a:p>
          <a:p>
            <a:pPr algn="r" rtl="0">
              <a:lnSpc>
                <a:spcPct val="150000"/>
              </a:lnSpc>
              <a:spcBef>
                <a:spcPts val="0"/>
              </a:spcBef>
              <a:spcAft>
                <a:spcPts val="0"/>
              </a:spcAft>
            </a:pPr>
            <a:r>
              <a:rPr lang="ar-JO" sz="3600" dirty="0">
                <a:solidFill>
                  <a:srgbClr val="000000"/>
                </a:solidFill>
                <a:latin typeface="Almarai ExtraBold" pitchFamily="2" charset="-78"/>
                <a:cs typeface="Almarai ExtraBold" pitchFamily="2" charset="-78"/>
              </a:rPr>
              <a:t>الاعتراض: احتاج بعض الوقت لكي أقرر؟</a:t>
            </a:r>
          </a:p>
          <a:p>
            <a:pPr algn="r" rtl="0">
              <a:lnSpc>
                <a:spcPct val="150000"/>
              </a:lnSpc>
              <a:spcBef>
                <a:spcPts val="0"/>
              </a:spcBef>
              <a:spcAft>
                <a:spcPts val="0"/>
              </a:spcAft>
            </a:pPr>
            <a:r>
              <a:rPr lang="ar-JO" sz="3600" dirty="0">
                <a:solidFill>
                  <a:srgbClr val="000000"/>
                </a:solidFill>
                <a:latin typeface="Almarai" pitchFamily="2" charset="-78"/>
                <a:cs typeface="Almarai" pitchFamily="2" charset="-78"/>
              </a:rPr>
              <a:t>"كم من الوقت تحتاج لكي تقرر؟"</a:t>
            </a:r>
          </a:p>
          <a:p>
            <a:pPr algn="r" rtl="0">
              <a:lnSpc>
                <a:spcPct val="150000"/>
              </a:lnSpc>
              <a:spcBef>
                <a:spcPts val="0"/>
              </a:spcBef>
              <a:spcAft>
                <a:spcPts val="0"/>
              </a:spcAft>
            </a:pPr>
            <a:r>
              <a:rPr lang="ar-JO" sz="3600" dirty="0">
                <a:solidFill>
                  <a:srgbClr val="000000"/>
                </a:solidFill>
                <a:latin typeface="Almarai" pitchFamily="2" charset="-78"/>
                <a:cs typeface="Almarai" pitchFamily="2" charset="-78"/>
              </a:rPr>
              <a:t>خلال 24 ساعه</a:t>
            </a:r>
          </a:p>
          <a:p>
            <a:pPr algn="r" rtl="0">
              <a:lnSpc>
                <a:spcPct val="150000"/>
              </a:lnSpc>
              <a:spcBef>
                <a:spcPts val="0"/>
              </a:spcBef>
              <a:spcAft>
                <a:spcPts val="0"/>
              </a:spcAft>
            </a:pPr>
            <a:r>
              <a:rPr lang="ar-JO" sz="3600" b="0" i="0" u="none" strike="noStrike" dirty="0">
                <a:solidFill>
                  <a:srgbClr val="000000"/>
                </a:solidFill>
                <a:effectLst/>
                <a:latin typeface="Almarai" pitchFamily="2" charset="-78"/>
                <a:cs typeface="Almarai" pitchFamily="2" charset="-78"/>
              </a:rPr>
              <a:t> "رائع ، لقد قمت للتو ببعث طلب صداقه عالفيسبوك </a:t>
            </a:r>
            <a:r>
              <a:rPr lang="en-US" sz="3600" b="0" i="0" u="none" strike="noStrike" dirty="0">
                <a:solidFill>
                  <a:srgbClr val="000000"/>
                </a:solidFill>
                <a:effectLst/>
                <a:latin typeface="Almarai" pitchFamily="2" charset="-78"/>
                <a:cs typeface="Almarai" pitchFamily="2" charset="-78"/>
              </a:rPr>
              <a:t>، </a:t>
            </a:r>
            <a:r>
              <a:rPr lang="ar-JO" sz="3600" b="0" i="0" u="none" strike="noStrike" dirty="0">
                <a:solidFill>
                  <a:srgbClr val="000000"/>
                </a:solidFill>
                <a:effectLst/>
                <a:latin typeface="Almarai" pitchFamily="2" charset="-78"/>
                <a:cs typeface="Almarai" pitchFamily="2" charset="-78"/>
              </a:rPr>
              <a:t>فقط تواصل معي هناك وقم بالتسجيل بحلول الظهيرة غدًا وساحتفظ بالتخفيض لك حتى ذلك الحين ".</a:t>
            </a:r>
            <a:endParaRPr lang="ar-JO" sz="4000" b="0" dirty="0">
              <a:effectLst/>
              <a:latin typeface="Almarai" pitchFamily="2" charset="-78"/>
              <a:cs typeface="Almarai" pitchFamily="2" charset="-78"/>
            </a:endParaRPr>
          </a:p>
          <a:p>
            <a:pPr algn="r" rtl="0">
              <a:lnSpc>
                <a:spcPct val="150000"/>
              </a:lnSpc>
              <a:spcBef>
                <a:spcPts val="0"/>
              </a:spcBef>
              <a:spcAft>
                <a:spcPts val="0"/>
              </a:spcAft>
            </a:pPr>
            <a:r>
              <a:rPr lang="ar-JO" sz="3600" b="0" i="0" u="none" strike="noStrike" dirty="0">
                <a:solidFill>
                  <a:srgbClr val="000000"/>
                </a:solidFill>
                <a:effectLst/>
                <a:latin typeface="Almarai" pitchFamily="2" charset="-78"/>
                <a:cs typeface="Almarai" pitchFamily="2" charset="-78"/>
              </a:rPr>
              <a:t>إذا كان بإمكانهم اتخاذ القرار في غضون 24 ساعة ، أو في اليوم التالي ، فانت قد حددت وقتًا ويومًا وساعه محدده للتسجيل للحصول على السعر التحفيزي المخفض</a:t>
            </a:r>
            <a:endParaRPr lang="ar-JO" sz="4000" b="0" dirty="0">
              <a:effectLst/>
              <a:latin typeface="Almarai" pitchFamily="2" charset="-78"/>
              <a:cs typeface="Almarai" pitchFamily="2" charset="-78"/>
            </a:endParaRPr>
          </a:p>
        </p:txBody>
      </p:sp>
    </p:spTree>
    <p:extLst>
      <p:ext uri="{BB962C8B-B14F-4D97-AF65-F5344CB8AC3E}">
        <p14:creationId xmlns:p14="http://schemas.microsoft.com/office/powerpoint/2010/main" val="1444419751"/>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Line"/>
          <p:cNvSpPr/>
          <p:nvPr/>
        </p:nvSpPr>
        <p:spPr>
          <a:xfrm flipV="1">
            <a:off x="11556999" y="6223000"/>
            <a:ext cx="1270001" cy="1270000"/>
          </a:xfrm>
          <a:prstGeom prst="line">
            <a:avLst/>
          </a:prstGeom>
          <a:ln w="25400">
            <a:solidFill>
              <a:srgbClr val="FFFFFF"/>
            </a:solidFill>
            <a:miter lim="400000"/>
          </a:ln>
        </p:spPr>
        <p:txBody>
          <a:bodyPr lIns="71437" tIns="71437" rIns="71437" bIns="71437" anchor="ctr"/>
          <a:lstStyle/>
          <a:p>
            <a:pPr>
              <a:defRPr sz="3600"/>
            </a:pPr>
            <a:endParaRPr/>
          </a:p>
        </p:txBody>
      </p:sp>
      <p:sp>
        <p:nvSpPr>
          <p:cNvPr id="5" name="TextBox 4">
            <a:extLst>
              <a:ext uri="{FF2B5EF4-FFF2-40B4-BE49-F238E27FC236}">
                <a16:creationId xmlns:a16="http://schemas.microsoft.com/office/drawing/2014/main" id="{A0CC885B-1558-4777-A94D-505B8FE0252F}"/>
              </a:ext>
            </a:extLst>
          </p:cNvPr>
          <p:cNvSpPr txBox="1"/>
          <p:nvPr/>
        </p:nvSpPr>
        <p:spPr>
          <a:xfrm>
            <a:off x="1449580" y="1175600"/>
            <a:ext cx="21895387" cy="108731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rtl="0">
              <a:lnSpc>
                <a:spcPct val="150000"/>
              </a:lnSpc>
              <a:spcBef>
                <a:spcPts val="0"/>
              </a:spcBef>
              <a:spcAft>
                <a:spcPts val="0"/>
              </a:spcAft>
            </a:pPr>
            <a:r>
              <a:rPr lang="ar-JO" sz="3600" b="0" i="0" u="none" strike="noStrike" dirty="0">
                <a:solidFill>
                  <a:srgbClr val="000000"/>
                </a:solidFill>
                <a:effectLst/>
                <a:latin typeface="Almarai ExtraBold" pitchFamily="2" charset="-78"/>
                <a:cs typeface="Almarai ExtraBold" pitchFamily="2" charset="-78"/>
              </a:rPr>
              <a:t>اعتراض: أحتاج إلى وقت للعثور على المال ومراجعة أموري المالية. أنا لا أتخذ قرارات على الفور. أحتاج إلى المناقشه مع  الزوج.</a:t>
            </a:r>
            <a:endParaRPr lang="ar-JO" sz="4000" b="0" dirty="0">
              <a:effectLst/>
              <a:latin typeface="Almarai ExtraBold" pitchFamily="2" charset="-78"/>
              <a:cs typeface="Almarai ExtraBold" pitchFamily="2" charset="-78"/>
            </a:endParaRPr>
          </a:p>
          <a:p>
            <a:pPr algn="r" rtl="0">
              <a:lnSpc>
                <a:spcPct val="150000"/>
              </a:lnSpc>
              <a:spcBef>
                <a:spcPts val="0"/>
              </a:spcBef>
              <a:spcAft>
                <a:spcPts val="0"/>
              </a:spcAft>
            </a:pPr>
            <a:r>
              <a:rPr lang="ar-JO" sz="3600" b="0" i="0" u="none" strike="noStrike" dirty="0">
                <a:solidFill>
                  <a:srgbClr val="000000"/>
                </a:solidFill>
                <a:effectLst/>
                <a:latin typeface="Almarai" pitchFamily="2" charset="-78"/>
                <a:cs typeface="Almarai" pitchFamily="2" charset="-78"/>
              </a:rPr>
              <a:t>"حسنا عظيم</a:t>
            </a:r>
          </a:p>
          <a:p>
            <a:pPr algn="r" rtl="0">
              <a:lnSpc>
                <a:spcPct val="150000"/>
              </a:lnSpc>
              <a:spcBef>
                <a:spcPts val="0"/>
              </a:spcBef>
              <a:spcAft>
                <a:spcPts val="0"/>
              </a:spcAft>
            </a:pPr>
            <a:r>
              <a:rPr lang="ar-JO" sz="3600" b="0" i="0" u="none" strike="noStrike" dirty="0">
                <a:solidFill>
                  <a:srgbClr val="000000"/>
                </a:solidFill>
                <a:effectLst/>
                <a:latin typeface="Almarai" pitchFamily="2" charset="-78"/>
                <a:cs typeface="Almarai" pitchFamily="2" charset="-78"/>
              </a:rPr>
              <a:t>.هل افهم انك موافق على السعر وتحتاج فقط اخذ اذن الشريك او تحتاج وقت لتدبير المبلغ</a:t>
            </a:r>
          </a:p>
          <a:p>
            <a:pPr algn="r" rtl="0">
              <a:lnSpc>
                <a:spcPct val="150000"/>
              </a:lnSpc>
              <a:spcBef>
                <a:spcPts val="0"/>
              </a:spcBef>
              <a:spcAft>
                <a:spcPts val="0"/>
              </a:spcAft>
            </a:pPr>
            <a:r>
              <a:rPr lang="ar-JO" sz="3600" b="0" i="0" u="none" strike="noStrike" dirty="0">
                <a:solidFill>
                  <a:srgbClr val="000000"/>
                </a:solidFill>
                <a:effectLst/>
                <a:latin typeface="Almarai" pitchFamily="2" charset="-78"/>
                <a:cs typeface="Almarai" pitchFamily="2" charset="-78"/>
              </a:rPr>
              <a:t> متى ستتحدث على وجه التحديد مع زوجتك او زوجك؟ "، أو" متى ستدرس مواردك المالية "، أو" متى ستجلس لتفكر في الأمر؟ "</a:t>
            </a:r>
            <a:endParaRPr lang="ar-JO" sz="4000" b="0" dirty="0">
              <a:effectLst/>
              <a:latin typeface="Almarai" pitchFamily="2" charset="-78"/>
              <a:cs typeface="Almarai" pitchFamily="2" charset="-78"/>
            </a:endParaRPr>
          </a:p>
          <a:p>
            <a:pPr algn="r" rtl="0">
              <a:lnSpc>
                <a:spcPct val="150000"/>
              </a:lnSpc>
              <a:spcBef>
                <a:spcPts val="0"/>
              </a:spcBef>
              <a:spcAft>
                <a:spcPts val="0"/>
              </a:spcAft>
            </a:pPr>
            <a:r>
              <a:rPr lang="ar-JO" sz="3600" b="0" i="0" u="none" strike="noStrike" dirty="0">
                <a:solidFill>
                  <a:srgbClr val="000000"/>
                </a:solidFill>
                <a:effectLst/>
                <a:latin typeface="Almarai" pitchFamily="2" charset="-78"/>
                <a:cs typeface="Almarai" pitchFamily="2" charset="-78"/>
              </a:rPr>
              <a:t>"في احسن الاحوال. هل غدا بحلول الظهر تكون قد تحدثت مع الشريك (او دبرت امورك المالية) ؟</a:t>
            </a:r>
          </a:p>
          <a:p>
            <a:pPr algn="r" rtl="0">
              <a:lnSpc>
                <a:spcPct val="150000"/>
              </a:lnSpc>
              <a:spcBef>
                <a:spcPts val="0"/>
              </a:spcBef>
              <a:spcAft>
                <a:spcPts val="0"/>
              </a:spcAft>
            </a:pPr>
            <a:r>
              <a:rPr lang="ar-JO" sz="3600" dirty="0">
                <a:solidFill>
                  <a:srgbClr val="000000"/>
                </a:solidFill>
                <a:latin typeface="Almarai" pitchFamily="2" charset="-78"/>
                <a:cs typeface="Almarai" pitchFamily="2" charset="-78"/>
              </a:rPr>
              <a:t>نعم</a:t>
            </a:r>
            <a:endParaRPr lang="ar-JO" sz="3600" b="0" i="0" u="none" strike="noStrike" dirty="0">
              <a:solidFill>
                <a:srgbClr val="000000"/>
              </a:solidFill>
              <a:effectLst/>
              <a:latin typeface="Almarai" pitchFamily="2" charset="-78"/>
              <a:cs typeface="Almarai" pitchFamily="2" charset="-78"/>
            </a:endParaRPr>
          </a:p>
          <a:p>
            <a:pPr algn="r" rtl="0">
              <a:lnSpc>
                <a:spcPct val="150000"/>
              </a:lnSpc>
              <a:spcBef>
                <a:spcPts val="0"/>
              </a:spcBef>
              <a:spcAft>
                <a:spcPts val="0"/>
              </a:spcAft>
            </a:pPr>
            <a:r>
              <a:rPr lang="ar-JO" sz="3600" b="0" i="0" u="none" strike="noStrike" dirty="0">
                <a:solidFill>
                  <a:srgbClr val="000000"/>
                </a:solidFill>
                <a:effectLst/>
                <a:latin typeface="Almarai" pitchFamily="2" charset="-78"/>
                <a:cs typeface="Almarai" pitchFamily="2" charset="-78"/>
              </a:rPr>
              <a:t> "رائع ، لقد قمت للتو ببعث طلب صداقه عالفيسبوك </a:t>
            </a:r>
            <a:r>
              <a:rPr lang="en-US" sz="3600" b="0" i="0" u="none" strike="noStrike" dirty="0">
                <a:solidFill>
                  <a:srgbClr val="000000"/>
                </a:solidFill>
                <a:effectLst/>
                <a:latin typeface="Almarai" pitchFamily="2" charset="-78"/>
                <a:cs typeface="Almarai" pitchFamily="2" charset="-78"/>
              </a:rPr>
              <a:t>، </a:t>
            </a:r>
            <a:r>
              <a:rPr lang="ar-JO" sz="3600" b="0" i="0" u="none" strike="noStrike" dirty="0">
                <a:solidFill>
                  <a:srgbClr val="000000"/>
                </a:solidFill>
                <a:effectLst/>
                <a:latin typeface="Almarai" pitchFamily="2" charset="-78"/>
                <a:cs typeface="Almarai" pitchFamily="2" charset="-78"/>
              </a:rPr>
              <a:t>فقط تواصل معي هناك وقم بالتسجيل بحلول الظهيرة غدًا وساحتفظ بالتخفيض لك حتى ذلك الحين ".</a:t>
            </a:r>
            <a:endParaRPr lang="ar-JO" sz="4000" b="0" dirty="0">
              <a:effectLst/>
              <a:latin typeface="Almarai" pitchFamily="2" charset="-78"/>
              <a:cs typeface="Almarai" pitchFamily="2" charset="-78"/>
            </a:endParaRPr>
          </a:p>
          <a:p>
            <a:pPr algn="r" rtl="0">
              <a:lnSpc>
                <a:spcPct val="150000"/>
              </a:lnSpc>
              <a:spcBef>
                <a:spcPts val="0"/>
              </a:spcBef>
              <a:spcAft>
                <a:spcPts val="0"/>
              </a:spcAft>
            </a:pPr>
            <a:r>
              <a:rPr lang="ar-JO" sz="3600" b="0" i="0" u="none" strike="noStrike" dirty="0">
                <a:solidFill>
                  <a:srgbClr val="000000"/>
                </a:solidFill>
                <a:effectLst/>
                <a:latin typeface="Almarai" pitchFamily="2" charset="-78"/>
                <a:cs typeface="Almarai" pitchFamily="2" charset="-78"/>
              </a:rPr>
              <a:t>إذا كان بإمكانهم اتخاذ القرار في غضون 24 ساعة ، أو في اليوم التالي ، فانت قد حددت وقتًا ويومًا وساعه محدده للتسجيل للحصول على السعر التحفيزي المخفض</a:t>
            </a:r>
            <a:endParaRPr lang="ar-JO" sz="4000" b="0" dirty="0">
              <a:effectLst/>
              <a:latin typeface="Almarai" pitchFamily="2" charset="-78"/>
              <a:cs typeface="Almarai" pitchFamily="2" charset="-78"/>
            </a:endParaRPr>
          </a:p>
          <a:p>
            <a:pPr algn="r" rtl="0">
              <a:lnSpc>
                <a:spcPct val="150000"/>
              </a:lnSpc>
              <a:spcBef>
                <a:spcPts val="0"/>
              </a:spcBef>
              <a:spcAft>
                <a:spcPts val="0"/>
              </a:spcAft>
            </a:pPr>
            <a:endParaRPr lang="ar-JO" sz="4000" b="0" dirty="0">
              <a:effectLst/>
              <a:latin typeface="Almarai" pitchFamily="2" charset="-78"/>
              <a:cs typeface="Almarai" pitchFamily="2" charset="-78"/>
            </a:endParaRPr>
          </a:p>
        </p:txBody>
      </p:sp>
    </p:spTree>
    <p:extLst>
      <p:ext uri="{BB962C8B-B14F-4D97-AF65-F5344CB8AC3E}">
        <p14:creationId xmlns:p14="http://schemas.microsoft.com/office/powerpoint/2010/main" val="3184526256"/>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Line"/>
          <p:cNvSpPr/>
          <p:nvPr/>
        </p:nvSpPr>
        <p:spPr>
          <a:xfrm flipV="1">
            <a:off x="11556999" y="6223000"/>
            <a:ext cx="1270001" cy="1270000"/>
          </a:xfrm>
          <a:prstGeom prst="line">
            <a:avLst/>
          </a:prstGeom>
          <a:ln w="25400">
            <a:solidFill>
              <a:srgbClr val="FFFFFF"/>
            </a:solidFill>
            <a:miter lim="400000"/>
          </a:ln>
        </p:spPr>
        <p:txBody>
          <a:bodyPr lIns="71437" tIns="71437" rIns="71437" bIns="71437" anchor="ctr"/>
          <a:lstStyle/>
          <a:p>
            <a:pPr>
              <a:defRPr sz="3600"/>
            </a:pPr>
            <a:endParaRPr/>
          </a:p>
        </p:txBody>
      </p:sp>
      <p:sp>
        <p:nvSpPr>
          <p:cNvPr id="5" name="TextBox 4">
            <a:extLst>
              <a:ext uri="{FF2B5EF4-FFF2-40B4-BE49-F238E27FC236}">
                <a16:creationId xmlns:a16="http://schemas.microsoft.com/office/drawing/2014/main" id="{A0CC885B-1558-4777-A94D-505B8FE0252F}"/>
              </a:ext>
            </a:extLst>
          </p:cNvPr>
          <p:cNvSpPr txBox="1"/>
          <p:nvPr/>
        </p:nvSpPr>
        <p:spPr>
          <a:xfrm>
            <a:off x="2992984" y="1963660"/>
            <a:ext cx="18398032" cy="85186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rtl="0">
              <a:lnSpc>
                <a:spcPct val="200000"/>
              </a:lnSpc>
              <a:spcBef>
                <a:spcPts val="0"/>
              </a:spcBef>
              <a:spcAft>
                <a:spcPts val="0"/>
              </a:spcAft>
            </a:pPr>
            <a:r>
              <a:rPr lang="ar-JO" sz="4000" b="0" i="0" u="none" strike="noStrike" dirty="0">
                <a:solidFill>
                  <a:srgbClr val="000000"/>
                </a:solidFill>
                <a:effectLst/>
                <a:latin typeface="Almarai ExtraBold" pitchFamily="2" charset="-78"/>
                <a:cs typeface="Almarai ExtraBold" pitchFamily="2" charset="-78"/>
              </a:rPr>
              <a:t>اعتراض: ليس لدي مال.</a:t>
            </a:r>
            <a:endParaRPr lang="ar-JO" sz="4400" b="0" dirty="0">
              <a:effectLst/>
              <a:latin typeface="Almarai ExtraBold" pitchFamily="2" charset="-78"/>
              <a:cs typeface="Almarai ExtraBold" pitchFamily="2" charset="-78"/>
            </a:endParaRPr>
          </a:p>
          <a:p>
            <a:pPr algn="r" rtl="0">
              <a:lnSpc>
                <a:spcPct val="200000"/>
              </a:lnSpc>
              <a:spcBef>
                <a:spcPts val="0"/>
              </a:spcBef>
              <a:spcAft>
                <a:spcPts val="0"/>
              </a:spcAft>
            </a:pPr>
            <a:r>
              <a:rPr lang="ar-JO" sz="4000" b="0" i="0" u="none" strike="noStrike" dirty="0">
                <a:solidFill>
                  <a:srgbClr val="000000"/>
                </a:solidFill>
                <a:effectLst/>
                <a:latin typeface="Almarai" pitchFamily="2" charset="-78"/>
                <a:cs typeface="Almarai" pitchFamily="2" charset="-78"/>
              </a:rPr>
              <a:t>"حسنًا ..." (صمت) "اتفهم أن الموارد الماديه يمكن أن تشكل تحديًا ، وانا سابذل قصارئ جهدي لتسهيل الامر عليك."</a:t>
            </a:r>
            <a:endParaRPr lang="ar-JO" sz="4400" b="0" dirty="0">
              <a:effectLst/>
              <a:latin typeface="Almarai" pitchFamily="2" charset="-78"/>
              <a:cs typeface="Almarai" pitchFamily="2" charset="-78"/>
            </a:endParaRPr>
          </a:p>
          <a:p>
            <a:pPr algn="r" rtl="0">
              <a:lnSpc>
                <a:spcPct val="200000"/>
              </a:lnSpc>
              <a:spcBef>
                <a:spcPts val="0"/>
              </a:spcBef>
              <a:spcAft>
                <a:spcPts val="0"/>
              </a:spcAft>
            </a:pPr>
            <a:r>
              <a:rPr lang="ar-JO" sz="4000" b="0" i="0" u="none" strike="noStrike" dirty="0">
                <a:solidFill>
                  <a:srgbClr val="000000"/>
                </a:solidFill>
                <a:effectLst/>
                <a:latin typeface="Almarai" pitchFamily="2" charset="-78"/>
                <a:cs typeface="Almarai" pitchFamily="2" charset="-78"/>
              </a:rPr>
              <a:t>"دعني أسألك هذا ، هل هذه الدوره تحتاجها بشكل جدي؟ لأنه إذا لم تكن مناسبه، فلا بأس بذلك ،</a:t>
            </a:r>
            <a:endParaRPr lang="ar-JO" sz="4400" b="0" dirty="0">
              <a:effectLst/>
              <a:latin typeface="Almarai" pitchFamily="2" charset="-78"/>
              <a:cs typeface="Almarai" pitchFamily="2" charset="-78"/>
            </a:endParaRPr>
          </a:p>
          <a:p>
            <a:pPr algn="r" rtl="0">
              <a:lnSpc>
                <a:spcPct val="200000"/>
              </a:lnSpc>
              <a:spcBef>
                <a:spcPts val="0"/>
              </a:spcBef>
              <a:spcAft>
                <a:spcPts val="0"/>
              </a:spcAft>
            </a:pPr>
            <a:r>
              <a:rPr lang="ar-JO" sz="4000" b="0" i="0" u="none" strike="noStrike" dirty="0">
                <a:solidFill>
                  <a:srgbClr val="000000"/>
                </a:solidFill>
                <a:effectLst/>
                <a:latin typeface="Almarai" pitchFamily="2" charset="-78"/>
                <a:cs typeface="Almarai" pitchFamily="2" charset="-78"/>
              </a:rPr>
              <a:t>("أوه لا ، أريد هذه الدوره بشكل جدي.")</a:t>
            </a:r>
            <a:endParaRPr lang="ar-JO" sz="4400" b="0" dirty="0">
              <a:effectLst/>
              <a:latin typeface="Almarai" pitchFamily="2" charset="-78"/>
              <a:cs typeface="Almarai" pitchFamily="2" charset="-78"/>
            </a:endParaRPr>
          </a:p>
          <a:p>
            <a:pPr algn="r" rtl="0">
              <a:lnSpc>
                <a:spcPct val="200000"/>
              </a:lnSpc>
              <a:spcBef>
                <a:spcPts val="0"/>
              </a:spcBef>
              <a:spcAft>
                <a:spcPts val="0"/>
              </a:spcAft>
            </a:pPr>
            <a:r>
              <a:rPr lang="ar-JO" sz="4000" b="0" i="0" u="none" strike="noStrike" dirty="0">
                <a:solidFill>
                  <a:srgbClr val="000000"/>
                </a:solidFill>
                <a:effectLst/>
                <a:latin typeface="Almarai" pitchFamily="2" charset="-78"/>
                <a:cs typeface="Almarai" pitchFamily="2" charset="-78"/>
              </a:rPr>
              <a:t>"كيف يمكنني مساعدتك لتحقيق هدفك؟"</a:t>
            </a:r>
            <a:endParaRPr lang="ar-JO" sz="4400" b="0" dirty="0">
              <a:effectLst/>
              <a:latin typeface="Almarai" pitchFamily="2" charset="-78"/>
              <a:cs typeface="Almarai" pitchFamily="2" charset="-78"/>
            </a:endParaRPr>
          </a:p>
        </p:txBody>
      </p:sp>
    </p:spTree>
    <p:extLst>
      <p:ext uri="{BB962C8B-B14F-4D97-AF65-F5344CB8AC3E}">
        <p14:creationId xmlns:p14="http://schemas.microsoft.com/office/powerpoint/2010/main" val="2848961901"/>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Line"/>
          <p:cNvSpPr/>
          <p:nvPr/>
        </p:nvSpPr>
        <p:spPr>
          <a:xfrm flipV="1">
            <a:off x="11556999" y="6223000"/>
            <a:ext cx="1270001" cy="1270000"/>
          </a:xfrm>
          <a:prstGeom prst="line">
            <a:avLst/>
          </a:prstGeom>
          <a:ln w="25400">
            <a:solidFill>
              <a:srgbClr val="FFFFFF"/>
            </a:solidFill>
            <a:miter lim="400000"/>
          </a:ln>
        </p:spPr>
        <p:txBody>
          <a:bodyPr lIns="71437" tIns="71437" rIns="71437" bIns="71437" anchor="ctr"/>
          <a:lstStyle/>
          <a:p>
            <a:pPr>
              <a:defRPr sz="3600"/>
            </a:pPr>
            <a:endParaRPr/>
          </a:p>
        </p:txBody>
      </p:sp>
      <p:sp>
        <p:nvSpPr>
          <p:cNvPr id="5" name="TextBox 4">
            <a:extLst>
              <a:ext uri="{FF2B5EF4-FFF2-40B4-BE49-F238E27FC236}">
                <a16:creationId xmlns:a16="http://schemas.microsoft.com/office/drawing/2014/main" id="{A0CC885B-1558-4777-A94D-505B8FE0252F}"/>
              </a:ext>
            </a:extLst>
          </p:cNvPr>
          <p:cNvSpPr txBox="1"/>
          <p:nvPr/>
        </p:nvSpPr>
        <p:spPr>
          <a:xfrm>
            <a:off x="426546" y="1769968"/>
            <a:ext cx="22260906" cy="71220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rtl="0">
              <a:lnSpc>
                <a:spcPct val="200000"/>
              </a:lnSpc>
              <a:spcBef>
                <a:spcPts val="0"/>
              </a:spcBef>
              <a:spcAft>
                <a:spcPts val="0"/>
              </a:spcAft>
            </a:pPr>
            <a:br>
              <a:rPr lang="ar-JO" sz="1800" b="1" dirty="0">
                <a:effectLst/>
                <a:latin typeface="Almarai ExtraBold" pitchFamily="2" charset="-78"/>
                <a:cs typeface="Almarai ExtraBold" pitchFamily="2" charset="-78"/>
              </a:rPr>
            </a:br>
            <a:r>
              <a:rPr lang="ar-JO" sz="3600" b="1" i="0" u="none" strike="noStrike" dirty="0">
                <a:solidFill>
                  <a:srgbClr val="000000"/>
                </a:solidFill>
                <a:effectLst/>
                <a:latin typeface="Almarai ExtraBold" pitchFamily="2" charset="-78"/>
                <a:cs typeface="Almarai ExtraBold" pitchFamily="2" charset="-78"/>
              </a:rPr>
              <a:t>اعتراض: لا أستطيع تحمل النفقات.</a:t>
            </a:r>
            <a:endParaRPr lang="ar-JO" sz="1800" b="1" dirty="0">
              <a:effectLst/>
              <a:latin typeface="Almarai ExtraBold" pitchFamily="2" charset="-78"/>
              <a:cs typeface="Almarai ExtraBold" pitchFamily="2" charset="-78"/>
            </a:endParaRPr>
          </a:p>
          <a:p>
            <a:pPr algn="r" rtl="0">
              <a:lnSpc>
                <a:spcPct val="200000"/>
              </a:lnSpc>
              <a:spcBef>
                <a:spcPts val="0"/>
              </a:spcBef>
              <a:spcAft>
                <a:spcPts val="0"/>
              </a:spcAft>
            </a:pPr>
            <a:r>
              <a:rPr lang="ar-JO" sz="3600" b="0" i="0" u="none" strike="noStrike" dirty="0">
                <a:solidFill>
                  <a:srgbClr val="000000"/>
                </a:solidFill>
                <a:effectLst/>
                <a:latin typeface="Almarai" pitchFamily="2" charset="-78"/>
                <a:cs typeface="Almarai" pitchFamily="2" charset="-78"/>
              </a:rPr>
              <a:t>"قل لي أكثر من ذلك." (دعه يخبرك.)</a:t>
            </a:r>
            <a:endParaRPr lang="ar-JO" sz="1800" b="0" dirty="0">
              <a:effectLst/>
              <a:latin typeface="Almarai" pitchFamily="2" charset="-78"/>
              <a:cs typeface="Almarai" pitchFamily="2" charset="-78"/>
            </a:endParaRPr>
          </a:p>
          <a:p>
            <a:pPr algn="r" rtl="0">
              <a:lnSpc>
                <a:spcPct val="200000"/>
              </a:lnSpc>
              <a:spcBef>
                <a:spcPts val="0"/>
              </a:spcBef>
              <a:spcAft>
                <a:spcPts val="0"/>
              </a:spcAft>
            </a:pPr>
            <a:r>
              <a:rPr lang="ar-JO" sz="3600" b="0" i="0" u="none" strike="noStrike" dirty="0">
                <a:solidFill>
                  <a:srgbClr val="000000"/>
                </a:solidFill>
                <a:effectLst/>
                <a:latin typeface="Almarai" pitchFamily="2" charset="-78"/>
                <a:cs typeface="Almarai" pitchFamily="2" charset="-78"/>
              </a:rPr>
              <a:t>"حسنًا ، لقد شاركتني طوال المكالمة أن هذا هو بالضبط ما تحتاج إلى القيام به للمضي قدمًا. لذا أخبرني ، كيف ستتحمل الاستمرار بدون هذا الحل النموذجي لابنك؟" ("لا أستطيع.")</a:t>
            </a:r>
            <a:endParaRPr lang="ar-JO" sz="1800" b="0" dirty="0">
              <a:effectLst/>
              <a:latin typeface="Almarai" pitchFamily="2" charset="-78"/>
              <a:cs typeface="Almarai" pitchFamily="2" charset="-78"/>
            </a:endParaRPr>
          </a:p>
          <a:p>
            <a:pPr algn="r" rtl="0">
              <a:lnSpc>
                <a:spcPct val="200000"/>
              </a:lnSpc>
              <a:spcBef>
                <a:spcPts val="0"/>
              </a:spcBef>
              <a:spcAft>
                <a:spcPts val="0"/>
              </a:spcAft>
            </a:pPr>
            <a:r>
              <a:rPr lang="ar-JO" sz="3600" b="0" i="0" u="none" strike="noStrike" dirty="0">
                <a:solidFill>
                  <a:srgbClr val="000000"/>
                </a:solidFill>
                <a:effectLst/>
                <a:latin typeface="Almarai" pitchFamily="2" charset="-78"/>
                <a:cs typeface="Almarai" pitchFamily="2" charset="-78"/>
              </a:rPr>
              <a:t>"كيف يمكنني مساعدتك لتخطي هذه العقبه؟"</a:t>
            </a:r>
            <a:endParaRPr lang="ar-JO" sz="3600" dirty="0">
              <a:solidFill>
                <a:srgbClr val="000000"/>
              </a:solidFill>
              <a:latin typeface="Almarai" pitchFamily="2" charset="-78"/>
              <a:cs typeface="Almarai" pitchFamily="2" charset="-78"/>
            </a:endParaRPr>
          </a:p>
          <a:p>
            <a:pPr algn="r" rtl="0">
              <a:lnSpc>
                <a:spcPct val="200000"/>
              </a:lnSpc>
              <a:spcBef>
                <a:spcPts val="0"/>
              </a:spcBef>
              <a:spcAft>
                <a:spcPts val="0"/>
              </a:spcAft>
            </a:pPr>
            <a:r>
              <a:rPr lang="ar-JO" sz="3600" dirty="0">
                <a:solidFill>
                  <a:srgbClr val="000000"/>
                </a:solidFill>
                <a:latin typeface="Almarai" pitchFamily="2" charset="-78"/>
                <a:cs typeface="Almarai" pitchFamily="2" charset="-78"/>
              </a:rPr>
              <a:t>واخبره اذن بالتكلفه المستقبليه لاهمال معالجه مشكله ابنه في هذا الامر</a:t>
            </a:r>
          </a:p>
        </p:txBody>
      </p:sp>
    </p:spTree>
    <p:extLst>
      <p:ext uri="{BB962C8B-B14F-4D97-AF65-F5344CB8AC3E}">
        <p14:creationId xmlns:p14="http://schemas.microsoft.com/office/powerpoint/2010/main" val="1119861971"/>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Line"/>
          <p:cNvSpPr/>
          <p:nvPr/>
        </p:nvSpPr>
        <p:spPr>
          <a:xfrm flipV="1">
            <a:off x="11556999" y="6223000"/>
            <a:ext cx="1270001" cy="1270000"/>
          </a:xfrm>
          <a:prstGeom prst="line">
            <a:avLst/>
          </a:prstGeom>
          <a:ln w="25400">
            <a:solidFill>
              <a:srgbClr val="FFFFFF"/>
            </a:solidFill>
            <a:miter lim="400000"/>
          </a:ln>
        </p:spPr>
        <p:txBody>
          <a:bodyPr lIns="71437" tIns="71437" rIns="71437" bIns="71437" anchor="ctr"/>
          <a:lstStyle/>
          <a:p>
            <a:pPr>
              <a:defRPr sz="3600"/>
            </a:pPr>
            <a:endParaRPr/>
          </a:p>
        </p:txBody>
      </p:sp>
      <p:sp>
        <p:nvSpPr>
          <p:cNvPr id="5" name="TextBox 4">
            <a:extLst>
              <a:ext uri="{FF2B5EF4-FFF2-40B4-BE49-F238E27FC236}">
                <a16:creationId xmlns:a16="http://schemas.microsoft.com/office/drawing/2014/main" id="{A0CC885B-1558-4777-A94D-505B8FE0252F}"/>
              </a:ext>
            </a:extLst>
          </p:cNvPr>
          <p:cNvSpPr txBox="1"/>
          <p:nvPr/>
        </p:nvSpPr>
        <p:spPr>
          <a:xfrm>
            <a:off x="856272" y="2727088"/>
            <a:ext cx="22260906" cy="62447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rtl="0">
              <a:lnSpc>
                <a:spcPct val="150000"/>
              </a:lnSpc>
              <a:spcBef>
                <a:spcPts val="0"/>
              </a:spcBef>
              <a:spcAft>
                <a:spcPts val="0"/>
              </a:spcAft>
            </a:pPr>
            <a:br>
              <a:rPr lang="ar-JO" sz="1400" b="0" dirty="0">
                <a:effectLst/>
                <a:latin typeface="Almarai ExtraBold" pitchFamily="2" charset="-78"/>
                <a:cs typeface="Almarai ExtraBold" pitchFamily="2" charset="-78"/>
              </a:rPr>
            </a:br>
            <a:br>
              <a:rPr lang="ar-JO" sz="1400" b="0" dirty="0">
                <a:effectLst/>
                <a:latin typeface="Almarai ExtraBold" pitchFamily="2" charset="-78"/>
                <a:cs typeface="Almarai ExtraBold" pitchFamily="2" charset="-78"/>
              </a:rPr>
            </a:br>
            <a:r>
              <a:rPr lang="ar-JO" sz="4000" b="0" i="0" u="none" strike="noStrike" dirty="0">
                <a:solidFill>
                  <a:srgbClr val="000000"/>
                </a:solidFill>
                <a:effectLst/>
                <a:latin typeface="Almarai ExtraBold" pitchFamily="2" charset="-78"/>
                <a:cs typeface="Almarai ExtraBold" pitchFamily="2" charset="-78"/>
              </a:rPr>
              <a:t>اعتراض: إنه ليس وقتًا جيدًا.</a:t>
            </a:r>
            <a:endParaRPr lang="ar-JO" sz="1400" b="0" dirty="0">
              <a:effectLst/>
              <a:latin typeface="Almarai ExtraBold" pitchFamily="2" charset="-78"/>
              <a:cs typeface="Almarai ExtraBold" pitchFamily="2" charset="-78"/>
            </a:endParaRPr>
          </a:p>
          <a:p>
            <a:pPr algn="r" rtl="0">
              <a:lnSpc>
                <a:spcPct val="150000"/>
              </a:lnSpc>
              <a:spcBef>
                <a:spcPts val="0"/>
              </a:spcBef>
              <a:spcAft>
                <a:spcPts val="0"/>
              </a:spcAft>
            </a:pPr>
            <a:r>
              <a:rPr lang="ar-JO" sz="4000" b="0" i="0" u="none" strike="noStrike" dirty="0">
                <a:solidFill>
                  <a:srgbClr val="000000"/>
                </a:solidFill>
                <a:effectLst/>
                <a:latin typeface="Almarai" pitchFamily="2" charset="-78"/>
                <a:cs typeface="Almarai" pitchFamily="2" charset="-78"/>
              </a:rPr>
              <a:t>"هل تمانع إذا سألتك سؤالا عن ذلك؟</a:t>
            </a:r>
            <a:endParaRPr lang="ar-JO" sz="1400" b="0" dirty="0">
              <a:effectLst/>
              <a:latin typeface="Almarai" pitchFamily="2" charset="-78"/>
              <a:cs typeface="Almarai" pitchFamily="2" charset="-78"/>
            </a:endParaRPr>
          </a:p>
          <a:p>
            <a:pPr algn="r" rtl="0">
              <a:lnSpc>
                <a:spcPct val="150000"/>
              </a:lnSpc>
              <a:spcBef>
                <a:spcPts val="0"/>
              </a:spcBef>
              <a:spcAft>
                <a:spcPts val="0"/>
              </a:spcAft>
            </a:pPr>
            <a:r>
              <a:rPr lang="ar-JO" sz="4000" b="0" i="0" u="none" strike="noStrike" dirty="0">
                <a:solidFill>
                  <a:srgbClr val="000000"/>
                </a:solidFill>
                <a:effectLst/>
                <a:latin typeface="Almarai" pitchFamily="2" charset="-78"/>
                <a:cs typeface="Almarai" pitchFamily="2" charset="-78"/>
              </a:rPr>
              <a:t>"متى سيكون الوقت مناسبًا لك للبدء في وضع الأشياء التي قلتها هي الأكثر أهمية بالنسبة لك في حياتك؟"</a:t>
            </a:r>
            <a:endParaRPr lang="ar-JO" sz="1400" b="0" dirty="0">
              <a:effectLst/>
              <a:latin typeface="Almarai" pitchFamily="2" charset="-78"/>
              <a:cs typeface="Almarai" pitchFamily="2" charset="-78"/>
            </a:endParaRPr>
          </a:p>
          <a:p>
            <a:pPr algn="r" rtl="0">
              <a:lnSpc>
                <a:spcPct val="150000"/>
              </a:lnSpc>
              <a:spcBef>
                <a:spcPts val="0"/>
              </a:spcBef>
              <a:spcAft>
                <a:spcPts val="0"/>
              </a:spcAft>
            </a:pPr>
            <a:r>
              <a:rPr lang="ar-JO" sz="4000" b="0" i="0" u="none" strike="noStrike" dirty="0">
                <a:solidFill>
                  <a:srgbClr val="000000"/>
                </a:solidFill>
                <a:effectLst/>
                <a:latin typeface="Almarai" pitchFamily="2" charset="-78"/>
                <a:cs typeface="Almarai" pitchFamily="2" charset="-78"/>
              </a:rPr>
              <a:t>أو...</a:t>
            </a:r>
            <a:endParaRPr lang="ar-JO" sz="1400" b="0" dirty="0">
              <a:effectLst/>
              <a:latin typeface="Almarai" pitchFamily="2" charset="-78"/>
              <a:cs typeface="Almarai" pitchFamily="2" charset="-78"/>
            </a:endParaRPr>
          </a:p>
          <a:p>
            <a:pPr algn="r" rtl="0">
              <a:lnSpc>
                <a:spcPct val="150000"/>
              </a:lnSpc>
              <a:spcBef>
                <a:spcPts val="0"/>
              </a:spcBef>
              <a:spcAft>
                <a:spcPts val="0"/>
              </a:spcAft>
            </a:pPr>
            <a:r>
              <a:rPr lang="ar-JO" sz="4000" b="0" i="0" u="none" strike="noStrike" dirty="0">
                <a:solidFill>
                  <a:srgbClr val="000000"/>
                </a:solidFill>
                <a:effectLst/>
                <a:latin typeface="Almarai" pitchFamily="2" charset="-78"/>
                <a:cs typeface="Almarai" pitchFamily="2" charset="-78"/>
              </a:rPr>
              <a:t>"كيف ستعرف أن الوقت قد حان لبدء فعل الأشياء في حياتك التي أخبرتني بها لتوك أنها مهمة جدًا؟</a:t>
            </a:r>
            <a:endParaRPr lang="ar-JO" sz="1400" b="0" dirty="0">
              <a:effectLst/>
              <a:latin typeface="Almarai" pitchFamily="2" charset="-78"/>
              <a:cs typeface="Almarai" pitchFamily="2" charset="-78"/>
            </a:endParaRPr>
          </a:p>
          <a:p>
            <a:pPr>
              <a:lnSpc>
                <a:spcPct val="150000"/>
              </a:lnSpc>
            </a:pPr>
            <a:br>
              <a:rPr lang="ar-JO" sz="1400" dirty="0">
                <a:latin typeface="Almarai" pitchFamily="2" charset="-78"/>
                <a:cs typeface="Almarai" pitchFamily="2" charset="-78"/>
              </a:rPr>
            </a:br>
            <a:endParaRPr lang="ar-JO" sz="2800" b="0" dirty="0">
              <a:effectLst/>
              <a:latin typeface="Almarai" pitchFamily="2" charset="-78"/>
              <a:cs typeface="Almarai" pitchFamily="2" charset="-78"/>
            </a:endParaRPr>
          </a:p>
        </p:txBody>
      </p:sp>
    </p:spTree>
    <p:extLst>
      <p:ext uri="{BB962C8B-B14F-4D97-AF65-F5344CB8AC3E}">
        <p14:creationId xmlns:p14="http://schemas.microsoft.com/office/powerpoint/2010/main" val="1972816217"/>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Line"/>
          <p:cNvSpPr/>
          <p:nvPr/>
        </p:nvSpPr>
        <p:spPr>
          <a:xfrm flipV="1">
            <a:off x="11556999" y="6223000"/>
            <a:ext cx="1270001" cy="1270000"/>
          </a:xfrm>
          <a:prstGeom prst="line">
            <a:avLst/>
          </a:prstGeom>
          <a:ln w="25400">
            <a:solidFill>
              <a:srgbClr val="FFFFFF"/>
            </a:solidFill>
            <a:miter lim="400000"/>
          </a:ln>
        </p:spPr>
        <p:txBody>
          <a:bodyPr lIns="71437" tIns="71437" rIns="71437" bIns="71437" anchor="ctr"/>
          <a:lstStyle/>
          <a:p>
            <a:pPr>
              <a:defRPr sz="3600"/>
            </a:pPr>
            <a:endParaRPr/>
          </a:p>
        </p:txBody>
      </p:sp>
      <p:sp>
        <p:nvSpPr>
          <p:cNvPr id="5" name="TextBox 4">
            <a:extLst>
              <a:ext uri="{FF2B5EF4-FFF2-40B4-BE49-F238E27FC236}">
                <a16:creationId xmlns:a16="http://schemas.microsoft.com/office/drawing/2014/main" id="{A0CC885B-1558-4777-A94D-505B8FE0252F}"/>
              </a:ext>
            </a:extLst>
          </p:cNvPr>
          <p:cNvSpPr txBox="1"/>
          <p:nvPr/>
        </p:nvSpPr>
        <p:spPr>
          <a:xfrm>
            <a:off x="858416" y="1864289"/>
            <a:ext cx="22260906" cy="68906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rtl="0">
              <a:lnSpc>
                <a:spcPct val="200000"/>
              </a:lnSpc>
              <a:spcBef>
                <a:spcPts val="0"/>
              </a:spcBef>
              <a:spcAft>
                <a:spcPts val="0"/>
              </a:spcAft>
            </a:pPr>
            <a:br>
              <a:rPr lang="ar-JO" sz="1200" b="0" dirty="0">
                <a:effectLst/>
                <a:latin typeface="Almarai ExtraBold" pitchFamily="2" charset="-78"/>
                <a:cs typeface="Almarai ExtraBold" pitchFamily="2" charset="-78"/>
              </a:rPr>
            </a:br>
            <a:br>
              <a:rPr lang="ar-JO" sz="1200" b="0" dirty="0">
                <a:effectLst/>
                <a:latin typeface="Almarai ExtraBold" pitchFamily="2" charset="-78"/>
                <a:cs typeface="Almarai ExtraBold" pitchFamily="2" charset="-78"/>
              </a:rPr>
            </a:br>
            <a:r>
              <a:rPr lang="ar-JO" sz="3600" b="0" i="0" u="none" strike="noStrike" dirty="0">
                <a:solidFill>
                  <a:srgbClr val="000000"/>
                </a:solidFill>
                <a:effectLst/>
                <a:latin typeface="Almarai ExtraBold" pitchFamily="2" charset="-78"/>
                <a:cs typeface="Almarai ExtraBold" pitchFamily="2" charset="-78"/>
              </a:rPr>
              <a:t>اعتراض: لقد شاركت في برامج أخرى مثل هذه وما زلت لم أحصل على النتائج التي أردتها. </a:t>
            </a:r>
          </a:p>
          <a:p>
            <a:pPr algn="r" rtl="0">
              <a:lnSpc>
                <a:spcPct val="200000"/>
              </a:lnSpc>
              <a:spcBef>
                <a:spcPts val="0"/>
              </a:spcBef>
              <a:spcAft>
                <a:spcPts val="0"/>
              </a:spcAft>
            </a:pPr>
            <a:r>
              <a:rPr lang="ar-JO" sz="3600" b="0" i="0" u="none" strike="noStrike" dirty="0">
                <a:solidFill>
                  <a:srgbClr val="000000"/>
                </a:solidFill>
                <a:effectLst/>
                <a:latin typeface="Almarai" pitchFamily="2" charset="-78"/>
                <a:cs typeface="Almarai" pitchFamily="2" charset="-78"/>
              </a:rPr>
              <a:t>"هناك شخص لا تثق به وهو إما أنا أو أنت. أيهما تعتقد أنه كذلك ودعونا نناقش ذلك ".</a:t>
            </a:r>
            <a:endParaRPr lang="ar-JO" sz="1200" b="0" dirty="0">
              <a:effectLst/>
              <a:latin typeface="Almarai" pitchFamily="2" charset="-78"/>
              <a:cs typeface="Almarai" pitchFamily="2" charset="-78"/>
            </a:endParaRPr>
          </a:p>
          <a:p>
            <a:pPr algn="r" rtl="0">
              <a:lnSpc>
                <a:spcPct val="200000"/>
              </a:lnSpc>
              <a:spcBef>
                <a:spcPts val="0"/>
              </a:spcBef>
              <a:spcAft>
                <a:spcPts val="0"/>
              </a:spcAft>
            </a:pPr>
            <a:r>
              <a:rPr lang="ar-JO" sz="3600" b="0" i="0" u="none" strike="noStrike" dirty="0">
                <a:solidFill>
                  <a:srgbClr val="000000"/>
                </a:solidFill>
                <a:effectLst/>
                <a:latin typeface="Almarai" pitchFamily="2" charset="-78"/>
                <a:cs typeface="Almarai" pitchFamily="2" charset="-78"/>
              </a:rPr>
              <a:t>"ما هي النتائج المحددة التي تحتاج إلى رؤيتها لجعل هذا يستحق تمامًا استثمار الوقت والمال؟ </a:t>
            </a:r>
          </a:p>
          <a:p>
            <a:pPr algn="r" rtl="0">
              <a:lnSpc>
                <a:spcPct val="200000"/>
              </a:lnSpc>
              <a:spcBef>
                <a:spcPts val="0"/>
              </a:spcBef>
              <a:spcAft>
                <a:spcPts val="0"/>
              </a:spcAft>
            </a:pPr>
            <a:r>
              <a:rPr lang="ar-JO" sz="3600" b="0" i="0" u="none" strike="noStrike" dirty="0">
                <a:solidFill>
                  <a:srgbClr val="000000"/>
                </a:solidFill>
                <a:effectLst/>
                <a:latin typeface="Almarai" pitchFamily="2" charset="-78"/>
                <a:cs typeface="Almarai" pitchFamily="2" charset="-78"/>
              </a:rPr>
              <a:t>ما الذي يجعل هذا شيئا يستحق الاستثمار فيه ومن الجنون تركه؟ "</a:t>
            </a:r>
            <a:endParaRPr lang="ar-JO" sz="1200" b="0" dirty="0">
              <a:effectLst/>
              <a:latin typeface="Almarai" pitchFamily="2" charset="-78"/>
              <a:cs typeface="Almarai" pitchFamily="2" charset="-78"/>
            </a:endParaRPr>
          </a:p>
          <a:p>
            <a:pPr algn="r" rtl="0">
              <a:lnSpc>
                <a:spcPct val="200000"/>
              </a:lnSpc>
              <a:spcBef>
                <a:spcPts val="0"/>
              </a:spcBef>
              <a:spcAft>
                <a:spcPts val="0"/>
              </a:spcAft>
            </a:pPr>
            <a:r>
              <a:rPr lang="ar-JO" sz="3600" b="0" i="0" u="none" strike="noStrike" dirty="0">
                <a:solidFill>
                  <a:srgbClr val="000000"/>
                </a:solidFill>
                <a:effectLst/>
                <a:latin typeface="Almarai" pitchFamily="2" charset="-78"/>
                <a:cs typeface="Almarai" pitchFamily="2" charset="-78"/>
              </a:rPr>
              <a:t>"هذا هو بالضبط ما سنتناوله الحديث فيه وخوض اعماقه"</a:t>
            </a:r>
            <a:endParaRPr lang="ar-JO" sz="1200" b="0" dirty="0">
              <a:effectLst/>
              <a:latin typeface="Almarai" pitchFamily="2" charset="-78"/>
              <a:cs typeface="Almarai" pitchFamily="2" charset="-78"/>
            </a:endParaRPr>
          </a:p>
          <a:p>
            <a:pPr>
              <a:lnSpc>
                <a:spcPct val="150000"/>
              </a:lnSpc>
            </a:pPr>
            <a:br>
              <a:rPr lang="ar-JO" sz="1200" dirty="0">
                <a:latin typeface="Almarai" pitchFamily="2" charset="-78"/>
                <a:cs typeface="Almarai" pitchFamily="2" charset="-78"/>
              </a:rPr>
            </a:br>
            <a:r>
              <a:rPr lang="ar-JO" sz="1200" dirty="0">
                <a:latin typeface="Almarai" pitchFamily="2" charset="-78"/>
                <a:cs typeface="Almarai" pitchFamily="2" charset="-78"/>
              </a:rPr>
              <a:t> </a:t>
            </a:r>
            <a:endParaRPr lang="ar-JO" sz="3600" b="0" dirty="0">
              <a:effectLst/>
              <a:latin typeface="Almarai" pitchFamily="2" charset="-78"/>
              <a:cs typeface="Almarai" pitchFamily="2" charset="-78"/>
            </a:endParaRPr>
          </a:p>
        </p:txBody>
      </p:sp>
    </p:spTree>
    <p:extLst>
      <p:ext uri="{BB962C8B-B14F-4D97-AF65-F5344CB8AC3E}">
        <p14:creationId xmlns:p14="http://schemas.microsoft.com/office/powerpoint/2010/main" val="1238658138"/>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Line"/>
          <p:cNvSpPr/>
          <p:nvPr/>
        </p:nvSpPr>
        <p:spPr>
          <a:xfrm flipV="1">
            <a:off x="11556999" y="6223000"/>
            <a:ext cx="1270001" cy="1270000"/>
          </a:xfrm>
          <a:prstGeom prst="line">
            <a:avLst/>
          </a:prstGeom>
          <a:ln w="25400">
            <a:solidFill>
              <a:srgbClr val="FFFFFF"/>
            </a:solidFill>
            <a:miter lim="400000"/>
          </a:ln>
        </p:spPr>
        <p:txBody>
          <a:bodyPr lIns="71437" tIns="71437" rIns="71437" bIns="71437" anchor="ctr"/>
          <a:lstStyle/>
          <a:p>
            <a:pPr>
              <a:defRPr sz="3600"/>
            </a:pPr>
            <a:endParaRPr/>
          </a:p>
        </p:txBody>
      </p:sp>
      <p:sp>
        <p:nvSpPr>
          <p:cNvPr id="5" name="TextBox 4">
            <a:extLst>
              <a:ext uri="{FF2B5EF4-FFF2-40B4-BE49-F238E27FC236}">
                <a16:creationId xmlns:a16="http://schemas.microsoft.com/office/drawing/2014/main" id="{A0CC885B-1558-4777-A94D-505B8FE0252F}"/>
              </a:ext>
            </a:extLst>
          </p:cNvPr>
          <p:cNvSpPr txBox="1"/>
          <p:nvPr/>
        </p:nvSpPr>
        <p:spPr>
          <a:xfrm>
            <a:off x="1285482" y="846681"/>
            <a:ext cx="22260906" cy="102613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rtl="0">
              <a:lnSpc>
                <a:spcPct val="200000"/>
              </a:lnSpc>
              <a:spcBef>
                <a:spcPts val="0"/>
              </a:spcBef>
              <a:spcAft>
                <a:spcPts val="0"/>
              </a:spcAft>
            </a:pPr>
            <a:br>
              <a:rPr lang="ar-JO" sz="1200" b="0" dirty="0">
                <a:effectLst/>
                <a:latin typeface="Almarai ExtraBold" pitchFamily="2" charset="-78"/>
                <a:cs typeface="Almarai ExtraBold" pitchFamily="2" charset="-78"/>
              </a:rPr>
            </a:br>
            <a:r>
              <a:rPr lang="ar-JO" sz="3600" b="0" i="0" u="none" strike="noStrike" dirty="0">
                <a:solidFill>
                  <a:srgbClr val="000000"/>
                </a:solidFill>
                <a:effectLst/>
                <a:latin typeface="Almarai ExtraBold" pitchFamily="2" charset="-78"/>
                <a:cs typeface="Almarai ExtraBold" pitchFamily="2" charset="-78"/>
              </a:rPr>
              <a:t>اعتراض: هل لديكم ضمان؟</a:t>
            </a:r>
            <a:endParaRPr lang="ar-JO" sz="1200" b="0" dirty="0">
              <a:effectLst/>
              <a:latin typeface="Almarai ExtraBold" pitchFamily="2" charset="-78"/>
              <a:cs typeface="Almarai ExtraBold" pitchFamily="2" charset="-78"/>
            </a:endParaRPr>
          </a:p>
          <a:p>
            <a:pPr algn="r" rtl="0">
              <a:lnSpc>
                <a:spcPct val="200000"/>
              </a:lnSpc>
              <a:spcBef>
                <a:spcPts val="0"/>
              </a:spcBef>
              <a:spcAft>
                <a:spcPts val="0"/>
              </a:spcAft>
            </a:pPr>
            <a:r>
              <a:rPr lang="ar-JO" sz="3600" b="0" i="0" u="none" strike="noStrike" dirty="0">
                <a:solidFill>
                  <a:srgbClr val="000000"/>
                </a:solidFill>
                <a:effectLst/>
                <a:latin typeface="Almarai" pitchFamily="2" charset="-78"/>
                <a:cs typeface="Almarai" pitchFamily="2" charset="-78"/>
              </a:rPr>
              <a:t>"بالتاكيد.</a:t>
            </a:r>
          </a:p>
          <a:p>
            <a:pPr algn="r" rtl="0">
              <a:lnSpc>
                <a:spcPct val="200000"/>
              </a:lnSpc>
              <a:spcBef>
                <a:spcPts val="0"/>
              </a:spcBef>
              <a:spcAft>
                <a:spcPts val="0"/>
              </a:spcAft>
            </a:pPr>
            <a:r>
              <a:rPr lang="ar-JO" sz="3600" b="0" i="0" u="none" strike="noStrike" dirty="0">
                <a:solidFill>
                  <a:srgbClr val="000000"/>
                </a:solidFill>
                <a:effectLst/>
                <a:latin typeface="Almarai" pitchFamily="2" charset="-78"/>
                <a:cs typeface="Almarai" pitchFamily="2" charset="-78"/>
              </a:rPr>
              <a:t> نحن نضمن أنك إذا واصلت فعل ما تفعله ، فستحصل على نفس النتائج. هذا هو ضماننا.</a:t>
            </a:r>
            <a:endParaRPr lang="ar-JO" sz="1200" b="0" dirty="0">
              <a:effectLst/>
              <a:latin typeface="Almarai" pitchFamily="2" charset="-78"/>
              <a:cs typeface="Almarai" pitchFamily="2" charset="-78"/>
            </a:endParaRPr>
          </a:p>
          <a:p>
            <a:pPr algn="r" rtl="0">
              <a:lnSpc>
                <a:spcPct val="200000"/>
              </a:lnSpc>
              <a:spcBef>
                <a:spcPts val="0"/>
              </a:spcBef>
              <a:spcAft>
                <a:spcPts val="0"/>
              </a:spcAft>
            </a:pPr>
            <a:r>
              <a:rPr lang="ar-JO" sz="3600" b="0" i="0" u="none" strike="noStrike" dirty="0">
                <a:solidFill>
                  <a:srgbClr val="000000"/>
                </a:solidFill>
                <a:effectLst/>
                <a:latin typeface="Almarai" pitchFamily="2" charset="-78"/>
                <a:cs typeface="Almarai" pitchFamily="2" charset="-78"/>
              </a:rPr>
              <a:t>"الآن مع ذلك ، نضمن أيضًا أن نظامنا يعمل بشكل ممتاز ولديك فتره اسبوع تجريبيه</a:t>
            </a:r>
          </a:p>
          <a:p>
            <a:pPr algn="r" rtl="0">
              <a:lnSpc>
                <a:spcPct val="200000"/>
              </a:lnSpc>
              <a:spcBef>
                <a:spcPts val="0"/>
              </a:spcBef>
              <a:spcAft>
                <a:spcPts val="0"/>
              </a:spcAft>
            </a:pPr>
            <a:r>
              <a:rPr lang="ar-JO" sz="3600" b="0" i="0" u="none" strike="noStrike" dirty="0">
                <a:solidFill>
                  <a:srgbClr val="000000"/>
                </a:solidFill>
                <a:effectLst/>
                <a:latin typeface="Almarai" pitchFamily="2" charset="-78"/>
                <a:cs typeface="Almarai" pitchFamily="2" charset="-78"/>
              </a:rPr>
              <a:t>. ولكن إذا كنت تبحث عن اسباب الفشل قبل أن نبدأ ، فربما لا يكون هذا الكورس مناسب لك لان السلبيين دائما ينجحون في ايجاد اسباب ليسقطوا اللوم علئ الاخرين.</a:t>
            </a:r>
            <a:endParaRPr lang="ar-JO" sz="1200" b="0" dirty="0">
              <a:effectLst/>
              <a:latin typeface="Almarai" pitchFamily="2" charset="-78"/>
              <a:cs typeface="Almarai" pitchFamily="2" charset="-78"/>
            </a:endParaRPr>
          </a:p>
          <a:p>
            <a:pPr algn="r" rtl="0">
              <a:lnSpc>
                <a:spcPct val="200000"/>
              </a:lnSpc>
              <a:spcBef>
                <a:spcPts val="0"/>
              </a:spcBef>
              <a:spcAft>
                <a:spcPts val="0"/>
              </a:spcAft>
            </a:pPr>
            <a:r>
              <a:rPr lang="ar-JO" sz="3600" b="0" i="0" u="none" strike="noStrike" dirty="0">
                <a:solidFill>
                  <a:srgbClr val="000000"/>
                </a:solidFill>
                <a:effectLst/>
                <a:latin typeface="Almarai" pitchFamily="2" charset="-78"/>
                <a:cs typeface="Almarai" pitchFamily="2" charset="-78"/>
              </a:rPr>
              <a:t>"لنكن واضحين أنه يجب عليك الالتزام بهذه الدوره والايمان بأن هذا البرنامج سيعمل من أجلك بشكل كامل أو تقرر أنه ليس مناسبًا لك في هذا الوقت. إذا لم يكن ذلك مناسبًا ، فلا بأس بذلك تمامًا.</a:t>
            </a:r>
            <a:endParaRPr lang="ar-JO" sz="1200" b="0" dirty="0">
              <a:effectLst/>
              <a:latin typeface="Almarai" pitchFamily="2" charset="-78"/>
              <a:cs typeface="Almarai" pitchFamily="2" charset="-78"/>
            </a:endParaRPr>
          </a:p>
          <a:p>
            <a:pPr algn="r" rtl="0">
              <a:lnSpc>
                <a:spcPct val="200000"/>
              </a:lnSpc>
              <a:spcBef>
                <a:spcPts val="0"/>
              </a:spcBef>
              <a:spcAft>
                <a:spcPts val="0"/>
              </a:spcAft>
            </a:pPr>
            <a:r>
              <a:rPr lang="ar-JO" sz="3600" b="0" i="0" u="none" strike="noStrike" dirty="0">
                <a:solidFill>
                  <a:srgbClr val="000000"/>
                </a:solidFill>
                <a:effectLst/>
                <a:latin typeface="Almarai" pitchFamily="2" charset="-78"/>
                <a:cs typeface="Almarai" pitchFamily="2" charset="-78"/>
              </a:rPr>
              <a:t>"لكن يمكنني أن أؤكد لك هذا ، الأشخاص الذين يبحثون عن سبب لعدم عمل شيء ما ، عادة ما يجدون ذلك."</a:t>
            </a:r>
            <a:endParaRPr lang="ar-JO" sz="1200" b="0" dirty="0">
              <a:effectLst/>
              <a:latin typeface="Almarai" pitchFamily="2" charset="-78"/>
              <a:cs typeface="Almarai" pitchFamily="2" charset="-78"/>
            </a:endParaRPr>
          </a:p>
        </p:txBody>
      </p:sp>
    </p:spTree>
    <p:extLst>
      <p:ext uri="{BB962C8B-B14F-4D97-AF65-F5344CB8AC3E}">
        <p14:creationId xmlns:p14="http://schemas.microsoft.com/office/powerpoint/2010/main" val="3167642526"/>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Line"/>
          <p:cNvSpPr/>
          <p:nvPr/>
        </p:nvSpPr>
        <p:spPr>
          <a:xfrm flipV="1">
            <a:off x="11556999" y="6223000"/>
            <a:ext cx="1270001" cy="1270000"/>
          </a:xfrm>
          <a:prstGeom prst="line">
            <a:avLst/>
          </a:prstGeom>
          <a:ln w="25400">
            <a:solidFill>
              <a:srgbClr val="FFFFFF"/>
            </a:solidFill>
            <a:miter lim="400000"/>
          </a:ln>
        </p:spPr>
        <p:txBody>
          <a:bodyPr lIns="71437" tIns="71437" rIns="71437" bIns="71437" anchor="ctr"/>
          <a:lstStyle/>
          <a:p>
            <a:pPr>
              <a:defRPr sz="3600"/>
            </a:pPr>
            <a:endParaRPr/>
          </a:p>
        </p:txBody>
      </p:sp>
      <p:sp>
        <p:nvSpPr>
          <p:cNvPr id="5" name="TextBox 4">
            <a:extLst>
              <a:ext uri="{FF2B5EF4-FFF2-40B4-BE49-F238E27FC236}">
                <a16:creationId xmlns:a16="http://schemas.microsoft.com/office/drawing/2014/main" id="{A0CC885B-1558-4777-A94D-505B8FE0252F}"/>
              </a:ext>
            </a:extLst>
          </p:cNvPr>
          <p:cNvSpPr txBox="1"/>
          <p:nvPr/>
        </p:nvSpPr>
        <p:spPr>
          <a:xfrm>
            <a:off x="1250302" y="1011270"/>
            <a:ext cx="22260906" cy="100151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rtl="0">
              <a:lnSpc>
                <a:spcPct val="200000"/>
              </a:lnSpc>
              <a:spcBef>
                <a:spcPts val="0"/>
              </a:spcBef>
              <a:spcAft>
                <a:spcPts val="0"/>
              </a:spcAft>
            </a:pPr>
            <a:r>
              <a:rPr lang="ar-JO" sz="4000" b="1" i="0" u="none" strike="noStrike" dirty="0">
                <a:solidFill>
                  <a:schemeClr val="bg1">
                    <a:lumMod val="75000"/>
                  </a:schemeClr>
                </a:solidFill>
                <a:effectLst/>
                <a:latin typeface="Almarai ExtraBold" pitchFamily="2" charset="-78"/>
                <a:cs typeface="Almarai ExtraBold" pitchFamily="2" charset="-78"/>
              </a:rPr>
              <a:t>سؤال السحري </a:t>
            </a:r>
            <a:r>
              <a:rPr lang="ar-JO" sz="3600" b="0" i="0" u="none" strike="noStrike" dirty="0">
                <a:solidFill>
                  <a:srgbClr val="000000"/>
                </a:solidFill>
                <a:effectLst/>
                <a:latin typeface="Almarai ExtraBold" pitchFamily="2" charset="-78"/>
                <a:cs typeface="Almarai ExtraBold" pitchFamily="2" charset="-78"/>
              </a:rPr>
              <a:t>... استخدم هذا السؤال السحري إذا كان العميل المحتمل مازال مترددا:</a:t>
            </a:r>
            <a:endParaRPr lang="ar-JO" sz="1200" b="0" dirty="0">
              <a:effectLst/>
              <a:latin typeface="Almarai ExtraBold" pitchFamily="2" charset="-78"/>
              <a:cs typeface="Almarai ExtraBold" pitchFamily="2" charset="-78"/>
            </a:endParaRPr>
          </a:p>
          <a:p>
            <a:pPr algn="r" rtl="0">
              <a:lnSpc>
                <a:spcPct val="200000"/>
              </a:lnSpc>
              <a:spcBef>
                <a:spcPts val="0"/>
              </a:spcBef>
              <a:spcAft>
                <a:spcPts val="0"/>
              </a:spcAft>
            </a:pPr>
            <a:r>
              <a:rPr lang="ar-JO" sz="3600" b="0" i="0" u="none" strike="noStrike" dirty="0">
                <a:solidFill>
                  <a:srgbClr val="000000"/>
                </a:solidFill>
                <a:effectLst/>
                <a:latin typeface="Almarai" pitchFamily="2" charset="-78"/>
                <a:cs typeface="Almarai" pitchFamily="2" charset="-78"/>
              </a:rPr>
              <a:t>"انظر ، القرار الحقيقي الذي تتخذه ليس ما إذا كنت ستسجل ابنك بالدوره معي او أي شخص آخر هناك. هذا ما يبدو ضاهريا لكن ليس جوهر الموضوع....</a:t>
            </a:r>
            <a:endParaRPr lang="ar-JO" sz="1200" b="0" dirty="0">
              <a:effectLst/>
              <a:latin typeface="Almarai" pitchFamily="2" charset="-78"/>
              <a:cs typeface="Almarai" pitchFamily="2" charset="-78"/>
            </a:endParaRPr>
          </a:p>
          <a:p>
            <a:pPr algn="r" rtl="0">
              <a:lnSpc>
                <a:spcPct val="200000"/>
              </a:lnSpc>
              <a:spcBef>
                <a:spcPts val="0"/>
              </a:spcBef>
              <a:spcAft>
                <a:spcPts val="0"/>
              </a:spcAft>
            </a:pPr>
            <a:r>
              <a:rPr lang="ar-JO" sz="3600" b="0" i="0" u="none" strike="noStrike" dirty="0">
                <a:solidFill>
                  <a:srgbClr val="000000"/>
                </a:solidFill>
                <a:effectLst/>
                <a:latin typeface="Almarai" pitchFamily="2" charset="-78"/>
                <a:cs typeface="Almarai" pitchFamily="2" charset="-78"/>
              </a:rPr>
              <a:t>القرار الحقيقي الذي يتعين عليك اتخاذه هو ما إذا كنت مستعدًا للالتزام أم لا (لتحقيق الرؤياء المثاليه التي تتمناه لابنك او لا) ، أو ما إذا كنت تريد الاستمرار أم لا .. . (مع وجود كل المشاكل والتحديات التي أخبروك أنهم يواجهونها مع ابنائهم).</a:t>
            </a:r>
            <a:endParaRPr lang="ar-JO" sz="1200" b="0" dirty="0">
              <a:effectLst/>
              <a:latin typeface="Almarai" pitchFamily="2" charset="-78"/>
              <a:cs typeface="Almarai" pitchFamily="2" charset="-78"/>
            </a:endParaRPr>
          </a:p>
          <a:p>
            <a:pPr algn="r" rtl="0">
              <a:lnSpc>
                <a:spcPct val="200000"/>
              </a:lnSpc>
              <a:spcBef>
                <a:spcPts val="0"/>
              </a:spcBef>
              <a:spcAft>
                <a:spcPts val="0"/>
              </a:spcAft>
            </a:pPr>
            <a:r>
              <a:rPr lang="ar-JO" sz="3600" b="1" i="0" u="none" strike="noStrike" dirty="0">
                <a:solidFill>
                  <a:schemeClr val="bg1">
                    <a:lumMod val="75000"/>
                  </a:schemeClr>
                </a:solidFill>
                <a:effectLst/>
                <a:latin typeface="Almarai ExtraBold" pitchFamily="2" charset="-78"/>
                <a:cs typeface="Almarai ExtraBold" pitchFamily="2" charset="-78"/>
              </a:rPr>
              <a:t>هذا هو القرار</a:t>
            </a:r>
            <a:r>
              <a:rPr lang="ar-JO" sz="3600" b="0" i="0" u="none" strike="noStrike" dirty="0">
                <a:solidFill>
                  <a:srgbClr val="000000"/>
                </a:solidFill>
                <a:effectLst/>
                <a:latin typeface="Almarai" pitchFamily="2" charset="-78"/>
                <a:cs typeface="Almarai" pitchFamily="2" charset="-78"/>
              </a:rPr>
              <a:t>، هل انت مستعد للتغيير.</a:t>
            </a:r>
            <a:endParaRPr lang="ar-JO" sz="1200" b="0" dirty="0">
              <a:effectLst/>
              <a:latin typeface="Almarai" pitchFamily="2" charset="-78"/>
              <a:cs typeface="Almarai" pitchFamily="2" charset="-78"/>
            </a:endParaRPr>
          </a:p>
          <a:p>
            <a:pPr algn="r" rtl="0">
              <a:lnSpc>
                <a:spcPct val="200000"/>
              </a:lnSpc>
              <a:spcBef>
                <a:spcPts val="0"/>
              </a:spcBef>
              <a:spcAft>
                <a:spcPts val="0"/>
              </a:spcAft>
            </a:pPr>
            <a:r>
              <a:rPr lang="ar-JO" sz="3600" b="0" i="0" u="none" strike="noStrike" dirty="0">
                <a:solidFill>
                  <a:srgbClr val="000000"/>
                </a:solidFill>
                <a:effectLst/>
                <a:latin typeface="Almarai" pitchFamily="2" charset="-78"/>
                <a:cs typeface="Almarai" pitchFamily="2" charset="-78"/>
              </a:rPr>
              <a:t>هذا السؤوال السحري. يوجه تركيزه على ما يريد في الحياة ، وليس التدريب معك.</a:t>
            </a:r>
            <a:endParaRPr lang="ar-JO" sz="1200" b="0" dirty="0">
              <a:effectLst/>
              <a:latin typeface="Almarai" pitchFamily="2" charset="-78"/>
              <a:cs typeface="Almarai" pitchFamily="2" charset="-78"/>
            </a:endParaRPr>
          </a:p>
          <a:p>
            <a:pPr algn="r" rtl="0">
              <a:lnSpc>
                <a:spcPct val="200000"/>
              </a:lnSpc>
              <a:spcBef>
                <a:spcPts val="0"/>
              </a:spcBef>
              <a:spcAft>
                <a:spcPts val="0"/>
              </a:spcAft>
            </a:pPr>
            <a:r>
              <a:rPr lang="ar-JO" sz="3600" b="0" i="0" u="none" strike="noStrike" dirty="0">
                <a:solidFill>
                  <a:srgbClr val="000000"/>
                </a:solidFill>
                <a:effectLst/>
                <a:latin typeface="Almarai" pitchFamily="2" charset="-78"/>
                <a:cs typeface="Almarai" pitchFamily="2" charset="-78"/>
              </a:rPr>
              <a:t>تذكر: إنهم لا يتخذون قرارًا للعمل معك أو التدريب معك أو "شراء خدمتك" ، فهم يتخذون قرارًا بشأن ما إذا كانوا يريدون البقاء عالقين في مكانهم أم لا ، أو المضي قدمًا وكسب الرؤوياء او الأشياء في الحياة التي يريدونها حقًا</a:t>
            </a:r>
            <a:endParaRPr lang="ar-JO" sz="1200" b="0" dirty="0">
              <a:effectLst/>
              <a:latin typeface="Almarai" pitchFamily="2" charset="-78"/>
              <a:cs typeface="Almarai" pitchFamily="2" charset="-78"/>
            </a:endParaRPr>
          </a:p>
        </p:txBody>
      </p:sp>
    </p:spTree>
    <p:extLst>
      <p:ext uri="{BB962C8B-B14F-4D97-AF65-F5344CB8AC3E}">
        <p14:creationId xmlns:p14="http://schemas.microsoft.com/office/powerpoint/2010/main" val="2536918381"/>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2EDB91F-F455-4C12-818E-896FE6C1AA4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479" r="10000"/>
          <a:stretch/>
        </p:blipFill>
        <p:spPr>
          <a:xfrm>
            <a:off x="3905081" y="-26436"/>
            <a:ext cx="20478919" cy="13731550"/>
          </a:xfrm>
          <a:prstGeom prst="rect">
            <a:avLst/>
          </a:prstGeom>
        </p:spPr>
      </p:pic>
      <p:sp>
        <p:nvSpPr>
          <p:cNvPr id="148" name="Line"/>
          <p:cNvSpPr/>
          <p:nvPr/>
        </p:nvSpPr>
        <p:spPr>
          <a:xfrm flipV="1">
            <a:off x="11556999" y="6223000"/>
            <a:ext cx="1270001" cy="1270000"/>
          </a:xfrm>
          <a:prstGeom prst="line">
            <a:avLst/>
          </a:prstGeom>
          <a:ln w="25400">
            <a:solidFill>
              <a:srgbClr val="FFFFFF"/>
            </a:solidFill>
            <a:miter lim="400000"/>
          </a:ln>
        </p:spPr>
        <p:txBody>
          <a:bodyPr lIns="71437" tIns="71437" rIns="71437" bIns="71437" anchor="ctr"/>
          <a:lstStyle/>
          <a:p>
            <a:pPr>
              <a:defRPr sz="3600"/>
            </a:pPr>
            <a:endParaRPr/>
          </a:p>
        </p:txBody>
      </p:sp>
      <p:pic>
        <p:nvPicPr>
          <p:cNvPr id="3" name="Picture 2">
            <a:extLst>
              <a:ext uri="{FF2B5EF4-FFF2-40B4-BE49-F238E27FC236}">
                <a16:creationId xmlns:a16="http://schemas.microsoft.com/office/drawing/2014/main" id="{80849C8D-24A2-48DE-BE30-6BA1044415F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149" r="16479"/>
          <a:stretch/>
        </p:blipFill>
        <p:spPr>
          <a:xfrm>
            <a:off x="0" y="-49763"/>
            <a:ext cx="13510727" cy="13778204"/>
          </a:xfrm>
          <a:prstGeom prst="rect">
            <a:avLst/>
          </a:prstGeom>
        </p:spPr>
      </p:pic>
    </p:spTree>
    <p:extLst>
      <p:ext uri="{BB962C8B-B14F-4D97-AF65-F5344CB8AC3E}">
        <p14:creationId xmlns:p14="http://schemas.microsoft.com/office/powerpoint/2010/main" val="68583045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Line"/>
          <p:cNvSpPr/>
          <p:nvPr/>
        </p:nvSpPr>
        <p:spPr>
          <a:xfrm flipV="1">
            <a:off x="11556999" y="6223000"/>
            <a:ext cx="1270001" cy="1270000"/>
          </a:xfrm>
          <a:prstGeom prst="line">
            <a:avLst/>
          </a:prstGeom>
          <a:ln w="25400">
            <a:solidFill>
              <a:srgbClr val="FFFFFF"/>
            </a:solidFill>
            <a:miter lim="400000"/>
          </a:ln>
        </p:spPr>
        <p:txBody>
          <a:bodyPr lIns="71437" tIns="71437" rIns="71437" bIns="71437" anchor="ctr"/>
          <a:lstStyle/>
          <a:p>
            <a:pPr>
              <a:defRPr sz="3600"/>
            </a:pPr>
            <a:endParaRPr/>
          </a:p>
        </p:txBody>
      </p:sp>
      <p:sp>
        <p:nvSpPr>
          <p:cNvPr id="91" name="Point one title goes here"/>
          <p:cNvSpPr txBox="1"/>
          <p:nvPr/>
        </p:nvSpPr>
        <p:spPr>
          <a:xfrm>
            <a:off x="4129768" y="1721451"/>
            <a:ext cx="16051532" cy="97526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spAutoFit/>
          </a:bodyPr>
          <a:lstStyle>
            <a:lvl1pPr>
              <a:defRPr sz="6000" b="1">
                <a:solidFill>
                  <a:srgbClr val="000000"/>
                </a:solidFill>
                <a:latin typeface="Helvetica"/>
                <a:ea typeface="Helvetica"/>
                <a:cs typeface="Helvetica"/>
                <a:sym typeface="Helvetica"/>
              </a:defRPr>
            </a:lvl1pPr>
          </a:lstStyle>
          <a:p>
            <a:pPr rtl="0">
              <a:spcBef>
                <a:spcPts val="0"/>
              </a:spcBef>
              <a:spcAft>
                <a:spcPts val="0"/>
              </a:spcAft>
            </a:pPr>
            <a:r>
              <a:rPr lang="ar-SA" sz="5400" b="0" i="0" u="none" strike="noStrike" dirty="0">
                <a:solidFill>
                  <a:srgbClr val="000000"/>
                </a:solidFill>
                <a:effectLst/>
                <a:latin typeface="Almarai ExtraBold" pitchFamily="2" charset="-78"/>
                <a:cs typeface="Almarai ExtraBold" pitchFamily="2" charset="-78"/>
              </a:rPr>
              <a:t>نقطة البداية واخذ القيادة في مجري المقابلة </a:t>
            </a:r>
            <a:endParaRPr lang="ar-SA" sz="5400" b="0" dirty="0">
              <a:effectLst/>
              <a:latin typeface="Almarai ExtraBold" pitchFamily="2" charset="-78"/>
              <a:cs typeface="Almarai ExtraBold" pitchFamily="2" charset="-78"/>
            </a:endParaRPr>
          </a:p>
        </p:txBody>
      </p:sp>
      <p:sp>
        <p:nvSpPr>
          <p:cNvPr id="92" name="First discussion point name —  First discussion point explanation and example if necessary.…"/>
          <p:cNvSpPr txBox="1"/>
          <p:nvPr/>
        </p:nvSpPr>
        <p:spPr>
          <a:xfrm>
            <a:off x="1969366" y="4385773"/>
            <a:ext cx="21212222" cy="5900460"/>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p>
            <a:pPr algn="r" rtl="0">
              <a:lnSpc>
                <a:spcPct val="200000"/>
              </a:lnSpc>
              <a:spcBef>
                <a:spcPts val="0"/>
              </a:spcBef>
              <a:spcAft>
                <a:spcPts val="0"/>
              </a:spcAft>
            </a:pPr>
            <a:r>
              <a:rPr lang="ar-SA" sz="3200" b="0" i="0" u="none" strike="noStrike" dirty="0">
                <a:solidFill>
                  <a:srgbClr val="000000"/>
                </a:solidFill>
                <a:effectLst/>
                <a:latin typeface="Almarai" pitchFamily="2" charset="-78"/>
                <a:cs typeface="Almarai" pitchFamily="2" charset="-78"/>
              </a:rPr>
              <a:t>المقابلة ستكون كالاتي:</a:t>
            </a:r>
          </a:p>
          <a:p>
            <a:pPr marL="457200" indent="-457200" algn="r" rtl="1">
              <a:lnSpc>
                <a:spcPct val="200000"/>
              </a:lnSpc>
              <a:spcBef>
                <a:spcPts val="0"/>
              </a:spcBef>
              <a:spcAft>
                <a:spcPts val="0"/>
              </a:spcAft>
              <a:buFont typeface="Arial" panose="020B0604020202020204" pitchFamily="34" charset="0"/>
              <a:buChar char="•"/>
            </a:pPr>
            <a:r>
              <a:rPr lang="ar-SA" sz="3200" b="0" i="0" u="none" strike="noStrike" dirty="0">
                <a:solidFill>
                  <a:srgbClr val="000000"/>
                </a:solidFill>
                <a:effectLst/>
                <a:latin typeface="Almarai" pitchFamily="2" charset="-78"/>
                <a:cs typeface="Almarai" pitchFamily="2" charset="-78"/>
              </a:rPr>
              <a:t>في البداية سأسالك بعض الاسئله للتعرف على وضع</a:t>
            </a:r>
            <a:r>
              <a:rPr lang="ar-JO" sz="3200" b="0" i="0" u="none" strike="noStrike" dirty="0">
                <a:solidFill>
                  <a:srgbClr val="000000"/>
                </a:solidFill>
                <a:effectLst/>
                <a:latin typeface="Almarai" pitchFamily="2" charset="-78"/>
                <a:cs typeface="Almarai" pitchFamily="2" charset="-78"/>
              </a:rPr>
              <a:t> ابنك</a:t>
            </a:r>
            <a:r>
              <a:rPr lang="ar-SA" sz="3200" b="0" i="0" u="none" strike="noStrike" dirty="0">
                <a:solidFill>
                  <a:srgbClr val="000000"/>
                </a:solidFill>
                <a:effectLst/>
                <a:latin typeface="Almarai" pitchFamily="2" charset="-78"/>
                <a:cs typeface="Almarai" pitchFamily="2" charset="-78"/>
              </a:rPr>
              <a:t> الحالي وما هي المشاكل التي تريد معالجتها وما هي تطلعاتك في المستقبل ومحاولة استكشاف إذا ما كانت الدورة التي نقدمها لك ستفيد</a:t>
            </a:r>
            <a:r>
              <a:rPr lang="ar-JO" sz="3200" b="0" i="0" u="none" strike="noStrike" dirty="0">
                <a:solidFill>
                  <a:srgbClr val="000000"/>
                </a:solidFill>
                <a:effectLst/>
                <a:latin typeface="Almarai" pitchFamily="2" charset="-78"/>
                <a:cs typeface="Almarai" pitchFamily="2" charset="-78"/>
              </a:rPr>
              <a:t> ابنك</a:t>
            </a:r>
            <a:r>
              <a:rPr lang="ar-SA" sz="3200" b="0" i="0" u="none" strike="noStrike" dirty="0">
                <a:solidFill>
                  <a:srgbClr val="000000"/>
                </a:solidFill>
                <a:effectLst/>
                <a:latin typeface="Almarai" pitchFamily="2" charset="-78"/>
                <a:cs typeface="Almarai" pitchFamily="2" charset="-78"/>
              </a:rPr>
              <a:t> او لا.</a:t>
            </a:r>
          </a:p>
          <a:p>
            <a:pPr marL="457200" indent="-457200" algn="r" rtl="1">
              <a:lnSpc>
                <a:spcPct val="200000"/>
              </a:lnSpc>
              <a:spcBef>
                <a:spcPts val="0"/>
              </a:spcBef>
              <a:spcAft>
                <a:spcPts val="0"/>
              </a:spcAft>
              <a:buFont typeface="Arial" panose="020B0604020202020204" pitchFamily="34" charset="0"/>
              <a:buChar char="•"/>
            </a:pPr>
            <a:r>
              <a:rPr lang="ar-SA" sz="3200" b="0" i="0" u="none" strike="noStrike" dirty="0">
                <a:solidFill>
                  <a:srgbClr val="000000"/>
                </a:solidFill>
                <a:effectLst/>
                <a:latin typeface="Almarai" pitchFamily="2" charset="-78"/>
                <a:cs typeface="Almarai" pitchFamily="2" charset="-78"/>
              </a:rPr>
              <a:t> اذا كانت الدوره </a:t>
            </a:r>
            <a:r>
              <a:rPr lang="ar-JO" sz="3200" b="0" i="0" u="none" strike="noStrike" dirty="0">
                <a:solidFill>
                  <a:srgbClr val="000000"/>
                </a:solidFill>
                <a:effectLst/>
                <a:latin typeface="Almarai" pitchFamily="2" charset="-78"/>
                <a:cs typeface="Almarai" pitchFamily="2" charset="-78"/>
              </a:rPr>
              <a:t>مفيده لابنك</a:t>
            </a:r>
            <a:r>
              <a:rPr lang="ar-SA" sz="3200" b="0" i="0" u="none" strike="noStrike" dirty="0">
                <a:solidFill>
                  <a:srgbClr val="000000"/>
                </a:solidFill>
                <a:effectLst/>
                <a:latin typeface="Almarai" pitchFamily="2" charset="-78"/>
                <a:cs typeface="Almarai" pitchFamily="2" charset="-78"/>
              </a:rPr>
              <a:t> اذن سنقدم لك عرض بعد الانتهاء من الاسئله ولك حريه القبول او الرفض</a:t>
            </a:r>
          </a:p>
          <a:p>
            <a:pPr marL="457200" indent="-457200" algn="r" rtl="1">
              <a:lnSpc>
                <a:spcPct val="200000"/>
              </a:lnSpc>
              <a:spcBef>
                <a:spcPts val="0"/>
              </a:spcBef>
              <a:spcAft>
                <a:spcPts val="0"/>
              </a:spcAft>
              <a:buFont typeface="Arial" panose="020B0604020202020204" pitchFamily="34" charset="0"/>
              <a:buChar char="•"/>
            </a:pPr>
            <a:r>
              <a:rPr lang="ar-SA" sz="3200" b="0" i="0" u="none" strike="noStrike" dirty="0">
                <a:solidFill>
                  <a:srgbClr val="000000"/>
                </a:solidFill>
                <a:effectLst/>
                <a:latin typeface="Almarai" pitchFamily="2" charset="-78"/>
                <a:cs typeface="Almarai" pitchFamily="2" charset="-78"/>
              </a:rPr>
              <a:t> اذا كانت الدورة لا تفيدك اذن سنخبرك با</a:t>
            </a:r>
            <a:r>
              <a:rPr lang="ar-JO" sz="3200" b="0" i="0" u="none" strike="noStrike" dirty="0">
                <a:solidFill>
                  <a:srgbClr val="000000"/>
                </a:solidFill>
                <a:effectLst/>
                <a:latin typeface="Almarai" pitchFamily="2" charset="-78"/>
                <a:cs typeface="Almarai" pitchFamily="2" charset="-78"/>
              </a:rPr>
              <a:t>لا</a:t>
            </a:r>
            <a:r>
              <a:rPr lang="ar-SA" sz="3200" b="0" i="0" u="none" strike="noStrike" dirty="0">
                <a:solidFill>
                  <a:srgbClr val="000000"/>
                </a:solidFill>
                <a:effectLst/>
                <a:latin typeface="Almarai" pitchFamily="2" charset="-78"/>
                <a:cs typeface="Almarai" pitchFamily="2" charset="-78"/>
              </a:rPr>
              <a:t>سباب عدم جدوى الدوره </a:t>
            </a:r>
            <a:r>
              <a:rPr lang="ar-JO" sz="3200" b="0" i="0" u="none" strike="noStrike" dirty="0">
                <a:solidFill>
                  <a:srgbClr val="000000"/>
                </a:solidFill>
                <a:effectLst/>
                <a:latin typeface="Almarai" pitchFamily="2" charset="-78"/>
                <a:cs typeface="Almarai" pitchFamily="2" charset="-78"/>
              </a:rPr>
              <a:t>لابنك</a:t>
            </a:r>
            <a:r>
              <a:rPr lang="ar-SA" sz="3200" b="0" i="0" u="none" strike="noStrike" dirty="0">
                <a:solidFill>
                  <a:srgbClr val="000000"/>
                </a:solidFill>
                <a:effectLst/>
                <a:latin typeface="Almarai" pitchFamily="2" charset="-78"/>
                <a:cs typeface="Almarai" pitchFamily="2" charset="-78"/>
              </a:rPr>
              <a:t>.</a:t>
            </a:r>
          </a:p>
          <a:p>
            <a:pPr marL="457200" indent="-457200" algn="r" rtl="1">
              <a:lnSpc>
                <a:spcPct val="200000"/>
              </a:lnSpc>
              <a:spcBef>
                <a:spcPts val="0"/>
              </a:spcBef>
              <a:spcAft>
                <a:spcPts val="0"/>
              </a:spcAft>
              <a:buFont typeface="Arial" panose="020B0604020202020204" pitchFamily="34" charset="0"/>
              <a:buChar char="•"/>
            </a:pPr>
            <a:r>
              <a:rPr lang="ar-SA" sz="3200" b="0" i="0" u="none" strike="noStrike" dirty="0">
                <a:solidFill>
                  <a:srgbClr val="000000"/>
                </a:solidFill>
                <a:effectLst/>
                <a:latin typeface="Almarai" pitchFamily="2" charset="-78"/>
                <a:cs typeface="Almarai" pitchFamily="2" charset="-78"/>
              </a:rPr>
              <a:t> هل انت مستعد لهذا؟</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posing&#10;&#10;Description automatically generated">
            <a:extLst>
              <a:ext uri="{FF2B5EF4-FFF2-40B4-BE49-F238E27FC236}">
                <a16:creationId xmlns:a16="http://schemas.microsoft.com/office/drawing/2014/main" id="{D8211EB8-D3B6-4138-95E3-DABE058F36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1023" y="0"/>
            <a:ext cx="19261954" cy="12841303"/>
          </a:xfrm>
          <a:prstGeom prst="rect">
            <a:avLst/>
          </a:prstGeom>
        </p:spPr>
      </p:pic>
      <p:sp>
        <p:nvSpPr>
          <p:cNvPr id="87" name="Rectangle"/>
          <p:cNvSpPr/>
          <p:nvPr/>
        </p:nvSpPr>
        <p:spPr>
          <a:xfrm>
            <a:off x="-42478" y="0"/>
            <a:ext cx="24426478" cy="13716001"/>
          </a:xfrm>
          <a:prstGeom prst="rect">
            <a:avLst/>
          </a:prstGeom>
          <a:solidFill>
            <a:srgbClr val="000000">
              <a:alpha val="40000"/>
            </a:srgbClr>
          </a:solidFill>
          <a:ln w="12700">
            <a:miter lim="400000"/>
          </a:ln>
        </p:spPr>
        <p:txBody>
          <a:bodyPr lIns="71437" tIns="71437" rIns="71437" bIns="71437" anchor="ctr"/>
          <a:lstStyle/>
          <a:p>
            <a:pPr>
              <a:defRPr sz="3600"/>
            </a:pPr>
            <a:endParaRPr/>
          </a:p>
        </p:txBody>
      </p:sp>
      <p:sp>
        <p:nvSpPr>
          <p:cNvPr id="88" name="Point one title goes here"/>
          <p:cNvSpPr txBox="1"/>
          <p:nvPr/>
        </p:nvSpPr>
        <p:spPr>
          <a:xfrm>
            <a:off x="5055524" y="5857875"/>
            <a:ext cx="14230474" cy="2000250"/>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noAutofit/>
          </a:bodyPr>
          <a:lstStyle>
            <a:lvl1pPr>
              <a:defRPr sz="5600" b="1">
                <a:latin typeface="Helvetica"/>
                <a:ea typeface="Helvetica"/>
                <a:cs typeface="Helvetica"/>
                <a:sym typeface="Helvetica"/>
              </a:defRPr>
            </a:lvl1pPr>
          </a:lstStyle>
          <a:p>
            <a:pPr rtl="0">
              <a:spcBef>
                <a:spcPts val="0"/>
              </a:spcBef>
              <a:spcAft>
                <a:spcPts val="0"/>
              </a:spcAft>
            </a:pPr>
            <a:r>
              <a:rPr lang="ar-SA" sz="9600" i="0" u="none" strike="noStrike" dirty="0">
                <a:solidFill>
                  <a:schemeClr val="tx1"/>
                </a:solidFill>
                <a:effectLst/>
                <a:latin typeface="Almarai ExtraBold" pitchFamily="2" charset="-78"/>
                <a:cs typeface="Almarai ExtraBold" pitchFamily="2" charset="-78"/>
              </a:rPr>
              <a:t>ابدا بتشخيص الحاله </a:t>
            </a:r>
            <a:endParaRPr sz="9600" dirty="0">
              <a:solidFill>
                <a:schemeClr val="tx1"/>
              </a:solidFill>
              <a:latin typeface="Almarai ExtraBold" pitchFamily="2" charset="-78"/>
              <a:cs typeface="Almarai ExtraBold" pitchFamily="2" charset="-78"/>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Why Are We Here? | LiveReal.com">
            <a:extLst>
              <a:ext uri="{FF2B5EF4-FFF2-40B4-BE49-F238E27FC236}">
                <a16:creationId xmlns:a16="http://schemas.microsoft.com/office/drawing/2014/main" id="{11AA5034-A3A1-468C-BA72-668861F004C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4" r="174" b="25233"/>
          <a:stretch/>
        </p:blipFill>
        <p:spPr bwMode="auto">
          <a:xfrm>
            <a:off x="-42478" y="0"/>
            <a:ext cx="24426478" cy="13716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01A2C7C-BF0A-4A31-9A11-9DCE9BAC674A}"/>
              </a:ext>
            </a:extLst>
          </p:cNvPr>
          <p:cNvSpPr txBox="1"/>
          <p:nvPr/>
        </p:nvSpPr>
        <p:spPr>
          <a:xfrm>
            <a:off x="2376135" y="4791625"/>
            <a:ext cx="19589252"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rtl="0">
              <a:spcBef>
                <a:spcPts val="0"/>
              </a:spcBef>
              <a:spcAft>
                <a:spcPts val="0"/>
              </a:spcAft>
            </a:pPr>
            <a:r>
              <a:rPr lang="ar-JO" sz="9600" b="0" i="0" u="none" strike="noStrike" dirty="0">
                <a:solidFill>
                  <a:schemeClr val="tx1"/>
                </a:solidFill>
                <a:effectLst/>
                <a:latin typeface="Almarai ExtraBold" pitchFamily="2" charset="-78"/>
                <a:cs typeface="Almarai ExtraBold" pitchFamily="2" charset="-78"/>
              </a:rPr>
              <a:t>لماذا</a:t>
            </a:r>
            <a:r>
              <a:rPr lang="ar-SA" sz="9600" b="0" i="0" u="none" strike="noStrike" dirty="0">
                <a:solidFill>
                  <a:schemeClr val="tx1"/>
                </a:solidFill>
                <a:effectLst/>
                <a:latin typeface="Almarai ExtraBold" pitchFamily="2" charset="-78"/>
                <a:cs typeface="Almarai ExtraBold" pitchFamily="2" charset="-78"/>
              </a:rPr>
              <a:t> انت </a:t>
            </a:r>
            <a:r>
              <a:rPr lang="ar-JO" sz="9600" b="0" i="0" u="none" strike="noStrike" dirty="0">
                <a:solidFill>
                  <a:schemeClr val="tx1"/>
                </a:solidFill>
                <a:effectLst/>
                <a:latin typeface="Almarai ExtraBold" pitchFamily="2" charset="-78"/>
                <a:cs typeface="Almarai ExtraBold" pitchFamily="2" charset="-78"/>
              </a:rPr>
              <a:t>مهتم بالدوره الخاصه بنا</a:t>
            </a:r>
            <a:endParaRPr lang="ar-SA" sz="9600" b="0" dirty="0">
              <a:solidFill>
                <a:schemeClr val="tx1"/>
              </a:solidFill>
              <a:effectLst/>
              <a:latin typeface="Almarai ExtraBold" pitchFamily="2" charset="-78"/>
              <a:cs typeface="Almarai ExtraBold" pitchFamily="2" charset="-78"/>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ttract the right customers | 5ines Blog">
            <a:extLst>
              <a:ext uri="{FF2B5EF4-FFF2-40B4-BE49-F238E27FC236}">
                <a16:creationId xmlns:a16="http://schemas.microsoft.com/office/drawing/2014/main" id="{3A6A1748-8F4B-45C0-B100-B911750F7F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92600"/>
            <a:ext cx="14998700" cy="7499350"/>
          </a:xfrm>
          <a:prstGeom prst="rect">
            <a:avLst/>
          </a:prstGeom>
          <a:noFill/>
          <a:extLst>
            <a:ext uri="{909E8E84-426E-40DD-AFC4-6F175D3DCCD1}">
              <a14:hiddenFill xmlns:a14="http://schemas.microsoft.com/office/drawing/2010/main">
                <a:solidFill>
                  <a:srgbClr val="FFFFFF"/>
                </a:solidFill>
              </a14:hiddenFill>
            </a:ext>
          </a:extLst>
        </p:spPr>
      </p:pic>
      <p:sp>
        <p:nvSpPr>
          <p:cNvPr id="100" name="Line"/>
          <p:cNvSpPr/>
          <p:nvPr/>
        </p:nvSpPr>
        <p:spPr>
          <a:xfrm flipV="1">
            <a:off x="11556999" y="6223000"/>
            <a:ext cx="1270001" cy="1270000"/>
          </a:xfrm>
          <a:prstGeom prst="line">
            <a:avLst/>
          </a:prstGeom>
          <a:ln w="25400">
            <a:solidFill>
              <a:srgbClr val="FFFFFF"/>
            </a:solidFill>
            <a:miter lim="400000"/>
          </a:ln>
        </p:spPr>
        <p:txBody>
          <a:bodyPr lIns="71437" tIns="71437" rIns="71437" bIns="71437" anchor="ctr"/>
          <a:lstStyle/>
          <a:p>
            <a:pPr>
              <a:defRPr sz="3600"/>
            </a:pPr>
            <a:endParaRPr/>
          </a:p>
        </p:txBody>
      </p:sp>
      <p:sp>
        <p:nvSpPr>
          <p:cNvPr id="101" name="Point two title goes here"/>
          <p:cNvSpPr txBox="1"/>
          <p:nvPr/>
        </p:nvSpPr>
        <p:spPr>
          <a:xfrm>
            <a:off x="3856061" y="866774"/>
            <a:ext cx="16051532" cy="10572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spAutoFit/>
          </a:bodyPr>
          <a:lstStyle>
            <a:lvl1pPr>
              <a:defRPr sz="6000" b="1">
                <a:solidFill>
                  <a:srgbClr val="000000"/>
                </a:solidFill>
                <a:latin typeface="Helvetica"/>
                <a:ea typeface="Helvetica"/>
                <a:cs typeface="Helvetica"/>
                <a:sym typeface="Helvetica"/>
              </a:defRPr>
            </a:lvl1pPr>
          </a:lstStyle>
          <a:p>
            <a:pPr rtl="0">
              <a:spcBef>
                <a:spcPts val="0"/>
              </a:spcBef>
              <a:spcAft>
                <a:spcPts val="0"/>
              </a:spcAft>
            </a:pPr>
            <a:r>
              <a:rPr lang="ar-SA" sz="6000" b="0" i="0" u="none" strike="noStrike" dirty="0">
                <a:solidFill>
                  <a:schemeClr val="bg2"/>
                </a:solidFill>
                <a:effectLst/>
                <a:latin typeface="Almarai ExtraBold" pitchFamily="2" charset="-78"/>
                <a:cs typeface="Almarai ExtraBold" pitchFamily="2" charset="-78"/>
              </a:rPr>
              <a:t>حاول ا</a:t>
            </a:r>
            <a:r>
              <a:rPr lang="ar-JO" sz="6000" b="0" i="0" u="none" strike="noStrike" dirty="0">
                <a:solidFill>
                  <a:schemeClr val="bg2"/>
                </a:solidFill>
                <a:effectLst/>
                <a:latin typeface="Almarai ExtraBold" pitchFamily="2" charset="-78"/>
                <a:cs typeface="Almarai ExtraBold" pitchFamily="2" charset="-78"/>
              </a:rPr>
              <a:t>ن ت</a:t>
            </a:r>
            <a:r>
              <a:rPr lang="ar-SA" sz="6000" b="0" i="0" u="none" strike="noStrike" dirty="0">
                <a:solidFill>
                  <a:schemeClr val="bg2"/>
                </a:solidFill>
                <a:effectLst/>
                <a:latin typeface="Almarai ExtraBold" pitchFamily="2" charset="-78"/>
                <a:cs typeface="Almarai ExtraBold" pitchFamily="2" charset="-78"/>
              </a:rPr>
              <a:t>كتشف </a:t>
            </a:r>
            <a:r>
              <a:rPr lang="ar-JO" sz="6000" b="0" i="0" u="none" strike="noStrike" dirty="0">
                <a:solidFill>
                  <a:schemeClr val="bg2"/>
                </a:solidFill>
                <a:effectLst/>
                <a:latin typeface="Almarai ExtraBold" pitchFamily="2" charset="-78"/>
                <a:cs typeface="Almarai ExtraBold" pitchFamily="2" charset="-78"/>
              </a:rPr>
              <a:t>لماذا</a:t>
            </a:r>
            <a:r>
              <a:rPr lang="ar-JO" b="0" dirty="0">
                <a:solidFill>
                  <a:schemeClr val="bg2"/>
                </a:solidFill>
                <a:latin typeface="Almarai ExtraBold" pitchFamily="2" charset="-78"/>
                <a:cs typeface="Almarai ExtraBold" pitchFamily="2" charset="-78"/>
              </a:rPr>
              <a:t> هو مهتم بدورتك</a:t>
            </a:r>
            <a:r>
              <a:rPr lang="ar-SA" sz="6000" b="0" i="0" u="none" strike="noStrike" dirty="0">
                <a:solidFill>
                  <a:schemeClr val="bg2"/>
                </a:solidFill>
                <a:effectLst/>
                <a:latin typeface="Almarai ExtraBold" pitchFamily="2" charset="-78"/>
                <a:cs typeface="Almarai ExtraBold" pitchFamily="2" charset="-78"/>
              </a:rPr>
              <a:t> </a:t>
            </a:r>
          </a:p>
        </p:txBody>
      </p:sp>
      <p:sp>
        <p:nvSpPr>
          <p:cNvPr id="102" name="First discussion point name —  First discussion point explanation and example if necessary.…"/>
          <p:cNvSpPr txBox="1"/>
          <p:nvPr/>
        </p:nvSpPr>
        <p:spPr>
          <a:xfrm>
            <a:off x="1854145" y="2646124"/>
            <a:ext cx="21945710" cy="5223352"/>
          </a:xfrm>
          <a:prstGeom prst="rect">
            <a:avLst/>
          </a:prstGeom>
          <a:ln w="12700">
            <a:miter lim="400000"/>
          </a:ln>
          <a:extLst>
            <a:ext uri="{C572A759-6A51-4108-AA02-DFA0A04FC94B}">
              <ma14:wrappingTextBoxFlag xmlns="" xmlns:ma14="http://schemas.microsoft.com/office/mac/drawingml/2011/main" val="1"/>
            </a:ext>
          </a:extLst>
        </p:spPr>
        <p:txBody>
          <a:bodyPr wrap="square" lIns="71437" tIns="71437" rIns="71437" bIns="71437">
            <a:spAutoFit/>
          </a:bodyPr>
          <a:lstStyle/>
          <a:p>
            <a:pPr algn="r" eaLnBrk="1">
              <a:lnSpc>
                <a:spcPct val="150000"/>
              </a:lnSpc>
            </a:pPr>
            <a:r>
              <a:rPr lang="ar-SA" altLang="en-FI" sz="3200" dirty="0">
                <a:solidFill>
                  <a:schemeClr val="bg2"/>
                </a:solidFill>
                <a:latin typeface="Almarai" pitchFamily="2" charset="-78"/>
                <a:ea typeface="Tiempos Text Regular" charset="0"/>
                <a:cs typeface="Almarai" pitchFamily="2" charset="-78"/>
                <a:sym typeface="Tiempos Text Regular" charset="0"/>
              </a:rPr>
              <a:t>إذن يا </a:t>
            </a:r>
            <a:r>
              <a:rPr lang="ar-JO" altLang="en-FI" sz="3200" dirty="0">
                <a:solidFill>
                  <a:schemeClr val="bg2"/>
                </a:solidFill>
                <a:latin typeface="Almarai" pitchFamily="2" charset="-78"/>
                <a:ea typeface="Tiempos Text Regular" charset="0"/>
                <a:cs typeface="Almarai" pitchFamily="2" charset="-78"/>
                <a:sym typeface="Tiempos Text Regular" charset="0"/>
              </a:rPr>
              <a:t>محمد</a:t>
            </a:r>
            <a:r>
              <a:rPr lang="ar-SA" altLang="en-FI" sz="3200" dirty="0">
                <a:solidFill>
                  <a:schemeClr val="bg2"/>
                </a:solidFill>
                <a:latin typeface="Almarai" pitchFamily="2" charset="-78"/>
                <a:ea typeface="Tiempos Text Regular" charset="0"/>
                <a:cs typeface="Almarai" pitchFamily="2" charset="-78"/>
                <a:sym typeface="Tiempos Text Regular" charset="0"/>
              </a:rPr>
              <a:t> ، أخبرني ما الذي دفعك لأخذ بعض الوقت من يومك وتحديد موعد مكالمة معي؟</a:t>
            </a:r>
          </a:p>
          <a:p>
            <a:pPr algn="r" eaLnBrk="1">
              <a:lnSpc>
                <a:spcPct val="150000"/>
              </a:lnSpc>
            </a:pPr>
            <a:r>
              <a:rPr lang="ar-SA" altLang="en-FI" sz="3200" dirty="0">
                <a:solidFill>
                  <a:schemeClr val="bg2"/>
                </a:solidFill>
                <a:latin typeface="Almarai" pitchFamily="2" charset="-78"/>
                <a:ea typeface="Tiempos Text Regular" charset="0"/>
                <a:cs typeface="Almarai" pitchFamily="2" charset="-78"/>
                <a:sym typeface="Tiempos Text Regular" charset="0"/>
              </a:rPr>
              <a:t>إذا كنت بحاجة إلى مزيد من التعمق ، فإليك بعض الأسئلة الاستقصائية: ماذا تقصد بـ …….؟</a:t>
            </a:r>
          </a:p>
          <a:p>
            <a:pPr algn="r" eaLnBrk="1">
              <a:lnSpc>
                <a:spcPct val="150000"/>
              </a:lnSpc>
            </a:pPr>
            <a:r>
              <a:rPr lang="ar-SA" altLang="en-FI" sz="3200" dirty="0">
                <a:solidFill>
                  <a:schemeClr val="bg2"/>
                </a:solidFill>
                <a:latin typeface="Almarai" pitchFamily="2" charset="-78"/>
                <a:ea typeface="Tiempos Text Regular" charset="0"/>
                <a:cs typeface="Almarai" pitchFamily="2" charset="-78"/>
                <a:sym typeface="Tiempos Text Regular" charset="0"/>
              </a:rPr>
              <a:t>قل لي أكثر من ذلك…….؟</a:t>
            </a:r>
            <a:endParaRPr lang="ar-JO" altLang="en-FI" sz="3200" dirty="0">
              <a:solidFill>
                <a:schemeClr val="bg2"/>
              </a:solidFill>
              <a:latin typeface="Almarai" pitchFamily="2" charset="-78"/>
              <a:ea typeface="Tiempos Text Regular" charset="0"/>
              <a:cs typeface="Almarai" pitchFamily="2" charset="-78"/>
              <a:sym typeface="Tiempos Text Regular" charset="0"/>
            </a:endParaRPr>
          </a:p>
          <a:p>
            <a:pPr algn="r" eaLnBrk="1">
              <a:lnSpc>
                <a:spcPct val="150000"/>
              </a:lnSpc>
            </a:pPr>
            <a:r>
              <a:rPr lang="ar-SA" altLang="en-FI" sz="3200" dirty="0">
                <a:solidFill>
                  <a:schemeClr val="bg2"/>
                </a:solidFill>
                <a:latin typeface="Almarai" pitchFamily="2" charset="-78"/>
                <a:ea typeface="Tiempos Text Regular" charset="0"/>
                <a:cs typeface="Almarai" pitchFamily="2" charset="-78"/>
                <a:sym typeface="Tiempos Text Regular" charset="0"/>
              </a:rPr>
              <a:t>لماذا تعتقد أن هذه المشكلة موجودة؟</a:t>
            </a:r>
          </a:p>
          <a:p>
            <a:pPr algn="r" eaLnBrk="1">
              <a:lnSpc>
                <a:spcPct val="150000"/>
              </a:lnSpc>
            </a:pPr>
            <a:r>
              <a:rPr lang="ar-SA" altLang="en-FI" sz="3200" dirty="0">
                <a:solidFill>
                  <a:schemeClr val="bg2"/>
                </a:solidFill>
                <a:latin typeface="Almarai" pitchFamily="2" charset="-78"/>
                <a:ea typeface="Tiempos Text Regular" charset="0"/>
                <a:cs typeface="Almarai" pitchFamily="2" charset="-78"/>
                <a:sym typeface="Tiempos Text Regular" charset="0"/>
              </a:rPr>
              <a:t>ما الذي حاولت فعله أيضًا لإصلاح هذا؟</a:t>
            </a:r>
            <a:endParaRPr lang="fi-FI" altLang="en-FI" sz="3200" dirty="0">
              <a:solidFill>
                <a:schemeClr val="bg2"/>
              </a:solidFill>
              <a:latin typeface="Almarai" pitchFamily="2" charset="-78"/>
              <a:ea typeface="Tiempos Text Regular" charset="0"/>
              <a:cs typeface="Almarai" pitchFamily="2" charset="-78"/>
              <a:sym typeface="Tiempos Text Regular" charset="0"/>
            </a:endParaRPr>
          </a:p>
          <a:p>
            <a:pPr algn="r" eaLnBrk="1">
              <a:lnSpc>
                <a:spcPct val="150000"/>
              </a:lnSpc>
            </a:pPr>
            <a:r>
              <a:rPr lang="ar-SA" altLang="en-FI" sz="3200" dirty="0">
                <a:solidFill>
                  <a:schemeClr val="bg2"/>
                </a:solidFill>
                <a:latin typeface="Almarai" pitchFamily="2" charset="-78"/>
                <a:ea typeface="Tiempos Text Regular" charset="0"/>
                <a:cs typeface="Almarai" pitchFamily="2" charset="-78"/>
                <a:sym typeface="Tiempos Text Regular" charset="0"/>
              </a:rPr>
              <a:t> منذ متى وأنت تتعامل مع هذا؟</a:t>
            </a:r>
          </a:p>
          <a:p>
            <a:pPr algn="r" eaLnBrk="1">
              <a:lnSpc>
                <a:spcPct val="150000"/>
              </a:lnSpc>
            </a:pPr>
            <a:r>
              <a:rPr lang="ar-SA" altLang="en-FI" sz="3200" dirty="0">
                <a:solidFill>
                  <a:schemeClr val="bg2"/>
                </a:solidFill>
                <a:latin typeface="Almarai ExtraBold" pitchFamily="2" charset="-78"/>
                <a:ea typeface="Tiempos Text Regular" charset="0"/>
                <a:cs typeface="Almarai ExtraBold" pitchFamily="2" charset="-78"/>
                <a:sym typeface="Tiempos Text Regular" charset="0"/>
              </a:rPr>
              <a:t> </a:t>
            </a:r>
            <a:endParaRPr lang="en-FI" altLang="en-FI" sz="3200" dirty="0">
              <a:solidFill>
                <a:schemeClr val="bg2"/>
              </a:solidFill>
              <a:latin typeface="Almarai ExtraBold" pitchFamily="2" charset="-78"/>
              <a:ea typeface="Tiempos Text Regular" charset="0"/>
              <a:cs typeface="Almarai ExtraBold" pitchFamily="2" charset="-78"/>
              <a:sym typeface="Tiempos Text Regular" charset="0"/>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ords you need to know to understand Sherlock Holmes">
            <a:extLst>
              <a:ext uri="{FF2B5EF4-FFF2-40B4-BE49-F238E27FC236}">
                <a16:creationId xmlns:a16="http://schemas.microsoft.com/office/drawing/2014/main" id="{D60DFB1A-0407-4BFD-AABC-A1A5BBC2BF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41107"/>
            <a:ext cx="13787438" cy="9514768"/>
          </a:xfrm>
          <a:prstGeom prst="rect">
            <a:avLst/>
          </a:prstGeom>
          <a:noFill/>
          <a:extLst>
            <a:ext uri="{909E8E84-426E-40DD-AFC4-6F175D3DCCD1}">
              <a14:hiddenFill xmlns:a14="http://schemas.microsoft.com/office/drawing/2010/main">
                <a:solidFill>
                  <a:srgbClr val="FFFFFF"/>
                </a:solidFill>
              </a14:hiddenFill>
            </a:ext>
          </a:extLst>
        </p:spPr>
      </p:pic>
      <p:sp>
        <p:nvSpPr>
          <p:cNvPr id="110" name="Line"/>
          <p:cNvSpPr/>
          <p:nvPr/>
        </p:nvSpPr>
        <p:spPr>
          <a:xfrm flipV="1">
            <a:off x="11556999" y="6223000"/>
            <a:ext cx="1270001" cy="1270000"/>
          </a:xfrm>
          <a:prstGeom prst="line">
            <a:avLst/>
          </a:prstGeom>
          <a:ln w="25400">
            <a:solidFill>
              <a:srgbClr val="FFFFFF"/>
            </a:solidFill>
            <a:miter lim="400000"/>
          </a:ln>
        </p:spPr>
        <p:txBody>
          <a:bodyPr lIns="71437" tIns="71437" rIns="71437" bIns="71437" anchor="ctr"/>
          <a:lstStyle/>
          <a:p>
            <a:pPr>
              <a:defRPr sz="3600"/>
            </a:pPr>
            <a:endParaRPr/>
          </a:p>
        </p:txBody>
      </p:sp>
      <p:sp>
        <p:nvSpPr>
          <p:cNvPr id="111" name="Point three title goes here"/>
          <p:cNvSpPr txBox="1"/>
          <p:nvPr/>
        </p:nvSpPr>
        <p:spPr>
          <a:xfrm>
            <a:off x="4166233" y="883831"/>
            <a:ext cx="16051532" cy="10572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spAutoFit/>
          </a:bodyPr>
          <a:lstStyle>
            <a:lvl1pPr>
              <a:defRPr sz="6000" b="1">
                <a:solidFill>
                  <a:srgbClr val="000000"/>
                </a:solidFill>
                <a:latin typeface="Helvetica"/>
                <a:ea typeface="Helvetica"/>
                <a:cs typeface="Helvetica"/>
                <a:sym typeface="Helvetica"/>
              </a:defRPr>
            </a:lvl1pPr>
          </a:lstStyle>
          <a:p>
            <a:r>
              <a:rPr lang="ar-SA" altLang="en-FI" sz="6000" dirty="0">
                <a:latin typeface="Almarai ExtraBold" pitchFamily="2" charset="-78"/>
                <a:ea typeface="Sul Sans" charset="0"/>
                <a:cs typeface="Almarai ExtraBold" pitchFamily="2" charset="-78"/>
                <a:sym typeface="Sul Sans" charset="0"/>
              </a:rPr>
              <a:t>افهم الوضع الحالي</a:t>
            </a:r>
            <a:endParaRPr dirty="0">
              <a:latin typeface="Almarai ExtraBold" pitchFamily="2" charset="-78"/>
              <a:cs typeface="Almarai ExtraBold" pitchFamily="2" charset="-78"/>
            </a:endParaRPr>
          </a:p>
        </p:txBody>
      </p:sp>
      <p:sp>
        <p:nvSpPr>
          <p:cNvPr id="112" name="First discussion point name —  First discussion point explanation and example if necessary.…"/>
          <p:cNvSpPr txBox="1"/>
          <p:nvPr/>
        </p:nvSpPr>
        <p:spPr>
          <a:xfrm>
            <a:off x="2220889" y="2698713"/>
            <a:ext cx="21212222" cy="596201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p>
            <a:pPr marL="457200" indent="-457200" algn="r" rtl="1" eaLnBrk="1">
              <a:lnSpc>
                <a:spcPct val="150000"/>
              </a:lnSpc>
              <a:buFont typeface="Arial" panose="020B0604020202020204" pitchFamily="34" charset="0"/>
              <a:buChar char="•"/>
            </a:pPr>
            <a:r>
              <a:rPr lang="ar-JO" altLang="en-FI" sz="3200" dirty="0">
                <a:solidFill>
                  <a:schemeClr val="bg2"/>
                </a:solidFill>
                <a:latin typeface="Almarai" pitchFamily="2" charset="-78"/>
                <a:ea typeface="Tiempos Text Regular" charset="0"/>
                <a:cs typeface="Almarai" pitchFamily="2" charset="-78"/>
                <a:sym typeface="Tiempos Text Regular" charset="0"/>
              </a:rPr>
              <a:t>كم عمر ابنك وباي صف حاليا؟ماهي تطلعاتك بالمستقبل لابنك</a:t>
            </a:r>
            <a:r>
              <a:rPr lang="ar-SA" altLang="en-FI" sz="3200" dirty="0">
                <a:solidFill>
                  <a:srgbClr val="53585F"/>
                </a:solidFill>
                <a:latin typeface="Almarai" pitchFamily="2" charset="-78"/>
                <a:ea typeface="Tiempos Text Regular" charset="0"/>
                <a:cs typeface="Almarai" pitchFamily="2" charset="-78"/>
                <a:sym typeface="Tiempos Text Regular" charset="0"/>
              </a:rPr>
              <a:t> ؟</a:t>
            </a:r>
            <a:endParaRPr lang="en-US" altLang="en-FI" sz="3200" dirty="0">
              <a:solidFill>
                <a:srgbClr val="53585F"/>
              </a:solidFill>
              <a:latin typeface="Almarai" pitchFamily="2" charset="-78"/>
              <a:ea typeface="Tiempos Text Regular" charset="0"/>
              <a:cs typeface="Almarai" pitchFamily="2" charset="-78"/>
              <a:sym typeface="Tiempos Text Regular" charset="0"/>
            </a:endParaRPr>
          </a:p>
          <a:p>
            <a:pPr marL="457200" indent="-457200" algn="r" rtl="1">
              <a:lnSpc>
                <a:spcPct val="150000"/>
              </a:lnSpc>
              <a:buFont typeface="Arial" panose="020B0604020202020204" pitchFamily="34" charset="0"/>
              <a:buChar char="•"/>
            </a:pPr>
            <a:r>
              <a:rPr lang="ar-JO" altLang="en-FI" sz="3200" dirty="0">
                <a:solidFill>
                  <a:schemeClr val="bg2"/>
                </a:solidFill>
                <a:latin typeface="Almarai" pitchFamily="2" charset="-78"/>
                <a:ea typeface="Tiempos Text Regular" charset="0"/>
                <a:cs typeface="Almarai" pitchFamily="2" charset="-78"/>
                <a:sym typeface="Tiempos Text Regular" charset="0"/>
              </a:rPr>
              <a:t>كم ولد لديك وما هي اعمارهم؟</a:t>
            </a:r>
            <a:r>
              <a:rPr lang="en-US" altLang="en-FI" sz="3200" dirty="0">
                <a:solidFill>
                  <a:schemeClr val="bg2"/>
                </a:solidFill>
                <a:latin typeface="Almarai" pitchFamily="2" charset="-78"/>
                <a:ea typeface="Tiempos Text Regular" charset="0"/>
                <a:cs typeface="Almarai" pitchFamily="2" charset="-78"/>
                <a:sym typeface="Tiempos Text Regular" charset="0"/>
              </a:rPr>
              <a:t> </a:t>
            </a:r>
            <a:r>
              <a:rPr lang="ar-SA" altLang="en-FI" sz="3200" dirty="0">
                <a:solidFill>
                  <a:srgbClr val="53585F"/>
                </a:solidFill>
                <a:latin typeface="Almarai" pitchFamily="2" charset="-78"/>
                <a:ea typeface="Tiempos Text Regular" charset="0"/>
                <a:cs typeface="Almarai" pitchFamily="2" charset="-78"/>
                <a:sym typeface="Tiempos Text Regular" charset="0"/>
              </a:rPr>
              <a:t>اين تسكن؟</a:t>
            </a:r>
            <a:r>
              <a:rPr lang="en-US" altLang="en-FI" sz="3200" dirty="0">
                <a:solidFill>
                  <a:srgbClr val="53585F"/>
                </a:solidFill>
                <a:latin typeface="Almarai" pitchFamily="2" charset="-78"/>
                <a:ea typeface="Tiempos Text Regular" charset="0"/>
                <a:cs typeface="Almarai" pitchFamily="2" charset="-78"/>
                <a:sym typeface="Tiempos Text Regular" charset="0"/>
              </a:rPr>
              <a:t> </a:t>
            </a:r>
            <a:r>
              <a:rPr lang="ar-SA" altLang="en-FI" sz="3200" dirty="0">
                <a:solidFill>
                  <a:srgbClr val="53585F"/>
                </a:solidFill>
                <a:latin typeface="Almarai" pitchFamily="2" charset="-78"/>
                <a:ea typeface="Tiempos Text Regular" charset="0"/>
                <a:cs typeface="Almarai" pitchFamily="2" charset="-78"/>
                <a:sym typeface="Tiempos Text Regular" charset="0"/>
              </a:rPr>
              <a:t>ماذا تعمل؟</a:t>
            </a:r>
            <a:endParaRPr lang="en-US" altLang="en-FI" sz="3200" dirty="0">
              <a:solidFill>
                <a:srgbClr val="53585F"/>
              </a:solidFill>
              <a:latin typeface="Almarai" pitchFamily="2" charset="-78"/>
              <a:ea typeface="Tiempos Text Regular" charset="0"/>
              <a:cs typeface="Almarai" pitchFamily="2" charset="-78"/>
              <a:sym typeface="Tiempos Text Regular" charset="0"/>
            </a:endParaRPr>
          </a:p>
          <a:p>
            <a:pPr marL="457200" indent="-457200" algn="r" rtl="1" eaLnBrk="1">
              <a:lnSpc>
                <a:spcPct val="150000"/>
              </a:lnSpc>
              <a:buFont typeface="Arial" panose="020B0604020202020204" pitchFamily="34" charset="0"/>
              <a:buChar char="•"/>
            </a:pPr>
            <a:r>
              <a:rPr lang="ar-SA" altLang="en-FI" sz="3200" dirty="0">
                <a:solidFill>
                  <a:srgbClr val="53585F"/>
                </a:solidFill>
                <a:latin typeface="Almarai" pitchFamily="2" charset="-78"/>
                <a:ea typeface="Tiempos Text Regular" charset="0"/>
                <a:cs typeface="Almarai" pitchFamily="2" charset="-78"/>
                <a:sym typeface="Tiempos Text Regular" charset="0"/>
              </a:rPr>
              <a:t>ماهي تطلعاتك تجاه اولادك بالمستقبل ولماذا؟</a:t>
            </a:r>
          </a:p>
          <a:p>
            <a:pPr marL="457200" indent="-457200" algn="r" rtl="1" eaLnBrk="1">
              <a:lnSpc>
                <a:spcPct val="150000"/>
              </a:lnSpc>
              <a:buFont typeface="Arial" panose="020B0604020202020204" pitchFamily="34" charset="0"/>
              <a:buChar char="•"/>
            </a:pPr>
            <a:r>
              <a:rPr lang="ar-JO" altLang="en-FI" sz="3200" dirty="0">
                <a:solidFill>
                  <a:srgbClr val="53585F"/>
                </a:solidFill>
                <a:latin typeface="Almarai" pitchFamily="2" charset="-78"/>
                <a:ea typeface="Tiempos Text Regular" charset="0"/>
                <a:cs typeface="Almarai" pitchFamily="2" charset="-78"/>
                <a:sym typeface="Tiempos Text Regular" charset="0"/>
              </a:rPr>
              <a:t>ماهي تطلعات ابنك بالمستقبل</a:t>
            </a:r>
            <a:r>
              <a:rPr lang="ar-SA" altLang="en-FI" sz="3200" dirty="0">
                <a:solidFill>
                  <a:srgbClr val="53585F"/>
                </a:solidFill>
                <a:latin typeface="Almarai" pitchFamily="2" charset="-78"/>
                <a:ea typeface="Tiempos Text Regular" charset="0"/>
                <a:cs typeface="Almarai" pitchFamily="2" charset="-78"/>
                <a:sym typeface="Tiempos Text Regular" charset="0"/>
              </a:rPr>
              <a:t> ؟</a:t>
            </a:r>
            <a:endParaRPr lang="ar-JO" altLang="en-FI" sz="3200" dirty="0">
              <a:solidFill>
                <a:srgbClr val="53585F"/>
              </a:solidFill>
              <a:latin typeface="Almarai" pitchFamily="2" charset="-78"/>
              <a:ea typeface="Tiempos Text Regular" charset="0"/>
              <a:cs typeface="Almarai" pitchFamily="2" charset="-78"/>
              <a:sym typeface="Tiempos Text Regular" charset="0"/>
            </a:endParaRPr>
          </a:p>
          <a:p>
            <a:pPr marL="457200" indent="-457200" algn="r" rtl="1" eaLnBrk="1">
              <a:lnSpc>
                <a:spcPct val="150000"/>
              </a:lnSpc>
              <a:buFont typeface="Arial" panose="020B0604020202020204" pitchFamily="34" charset="0"/>
              <a:buChar char="•"/>
            </a:pPr>
            <a:r>
              <a:rPr lang="ar-JO" altLang="en-FI" sz="3200" dirty="0">
                <a:solidFill>
                  <a:srgbClr val="53585F"/>
                </a:solidFill>
                <a:latin typeface="Almarai" pitchFamily="2" charset="-78"/>
                <a:ea typeface="Tiempos Text Regular" charset="0"/>
                <a:cs typeface="Almarai" pitchFamily="2" charset="-78"/>
                <a:sym typeface="Tiempos Text Regular" charset="0"/>
              </a:rPr>
              <a:t>ما هي نقاط ضعف ابنك</a:t>
            </a:r>
            <a:r>
              <a:rPr lang="ar-SA" altLang="en-FI" sz="3200" dirty="0">
                <a:solidFill>
                  <a:srgbClr val="53585F"/>
                </a:solidFill>
                <a:latin typeface="Almarai" pitchFamily="2" charset="-78"/>
                <a:ea typeface="Tiempos Text Regular" charset="0"/>
                <a:cs typeface="Almarai" pitchFamily="2" charset="-78"/>
                <a:sym typeface="Tiempos Text Regular" charset="0"/>
              </a:rPr>
              <a:t> ؟</a:t>
            </a:r>
            <a:r>
              <a:rPr lang="en-US" altLang="en-FI" sz="3200" dirty="0">
                <a:solidFill>
                  <a:srgbClr val="53585F"/>
                </a:solidFill>
                <a:latin typeface="Almarai" pitchFamily="2" charset="-78"/>
                <a:ea typeface="Tiempos Text Regular" charset="0"/>
                <a:cs typeface="Almarai" pitchFamily="2" charset="-78"/>
                <a:sym typeface="Tiempos Text Regular" charset="0"/>
              </a:rPr>
              <a:t> </a:t>
            </a:r>
            <a:r>
              <a:rPr lang="ar-JO" altLang="en-FI" sz="3200" dirty="0">
                <a:solidFill>
                  <a:srgbClr val="53585F"/>
                </a:solidFill>
                <a:latin typeface="Almarai" pitchFamily="2" charset="-78"/>
                <a:ea typeface="Tiempos Text Regular" charset="0"/>
                <a:cs typeface="Almarai" pitchFamily="2" charset="-78"/>
                <a:sym typeface="Tiempos Text Regular" charset="0"/>
              </a:rPr>
              <a:t>ماهي نقاط قوه ابنك</a:t>
            </a:r>
            <a:r>
              <a:rPr lang="ar-SA" altLang="en-FI" sz="3200" dirty="0">
                <a:solidFill>
                  <a:srgbClr val="53585F"/>
                </a:solidFill>
                <a:latin typeface="Almarai" pitchFamily="2" charset="-78"/>
                <a:ea typeface="Tiempos Text Regular" charset="0"/>
                <a:cs typeface="Almarai" pitchFamily="2" charset="-78"/>
                <a:sym typeface="Tiempos Text Regular" charset="0"/>
              </a:rPr>
              <a:t> ؟</a:t>
            </a:r>
            <a:endParaRPr lang="en-US" altLang="en-FI" sz="3200" dirty="0">
              <a:solidFill>
                <a:srgbClr val="53585F"/>
              </a:solidFill>
              <a:latin typeface="Almarai" pitchFamily="2" charset="-78"/>
              <a:ea typeface="Tiempos Text Regular" charset="0"/>
              <a:cs typeface="Almarai" pitchFamily="2" charset="-78"/>
              <a:sym typeface="Tiempos Text Regular" charset="0"/>
            </a:endParaRPr>
          </a:p>
          <a:p>
            <a:pPr marL="457200" indent="-457200" algn="r" rtl="1" eaLnBrk="1">
              <a:lnSpc>
                <a:spcPct val="150000"/>
              </a:lnSpc>
              <a:buFont typeface="Arial" panose="020B0604020202020204" pitchFamily="34" charset="0"/>
              <a:buChar char="•"/>
            </a:pPr>
            <a:r>
              <a:rPr lang="ar-JO" altLang="en-FI" sz="3200" dirty="0">
                <a:solidFill>
                  <a:srgbClr val="53585F"/>
                </a:solidFill>
                <a:latin typeface="Almarai" pitchFamily="2" charset="-78"/>
                <a:ea typeface="Tiempos Text Regular" charset="0"/>
                <a:cs typeface="Almarai" pitchFamily="2" charset="-78"/>
                <a:sym typeface="Tiempos Text Regular" charset="0"/>
              </a:rPr>
              <a:t>ما الماده المفضله لدئ ابنك</a:t>
            </a:r>
            <a:r>
              <a:rPr lang="ar-SA" altLang="en-FI" sz="3200" dirty="0">
                <a:solidFill>
                  <a:srgbClr val="53585F"/>
                </a:solidFill>
                <a:latin typeface="Almarai" pitchFamily="2" charset="-78"/>
                <a:ea typeface="Tiempos Text Regular" charset="0"/>
                <a:cs typeface="Almarai" pitchFamily="2" charset="-78"/>
                <a:sym typeface="Tiempos Text Regular" charset="0"/>
              </a:rPr>
              <a:t> ؟</a:t>
            </a:r>
            <a:endParaRPr lang="ar-JO" altLang="en-FI" sz="3200" dirty="0">
              <a:solidFill>
                <a:srgbClr val="53585F"/>
              </a:solidFill>
              <a:latin typeface="Almarai" pitchFamily="2" charset="-78"/>
              <a:ea typeface="Tiempos Text Regular" charset="0"/>
              <a:cs typeface="Almarai" pitchFamily="2" charset="-78"/>
              <a:sym typeface="Tiempos Text Regular" charset="0"/>
            </a:endParaRPr>
          </a:p>
          <a:p>
            <a:pPr marL="457200" indent="-457200" algn="r" rtl="1" eaLnBrk="1">
              <a:lnSpc>
                <a:spcPct val="150000"/>
              </a:lnSpc>
              <a:buFont typeface="Arial" panose="020B0604020202020204" pitchFamily="34" charset="0"/>
              <a:buChar char="•"/>
            </a:pPr>
            <a:r>
              <a:rPr lang="ar-JO" altLang="en-FI" sz="3200" dirty="0">
                <a:solidFill>
                  <a:srgbClr val="53585F"/>
                </a:solidFill>
                <a:latin typeface="Almarai" pitchFamily="2" charset="-78"/>
                <a:ea typeface="Tiempos Text Regular" charset="0"/>
                <a:cs typeface="Almarai" pitchFamily="2" charset="-78"/>
                <a:sym typeface="Tiempos Text Regular" charset="0"/>
              </a:rPr>
              <a:t>ماذا يكره ابنك</a:t>
            </a:r>
            <a:r>
              <a:rPr lang="ar-SA" altLang="en-FI" sz="3200" dirty="0">
                <a:solidFill>
                  <a:srgbClr val="53585F"/>
                </a:solidFill>
                <a:latin typeface="Almarai" pitchFamily="2" charset="-78"/>
                <a:ea typeface="Tiempos Text Regular" charset="0"/>
                <a:cs typeface="Almarai" pitchFamily="2" charset="-78"/>
                <a:sym typeface="Tiempos Text Regular" charset="0"/>
              </a:rPr>
              <a:t> ؟</a:t>
            </a:r>
            <a:r>
              <a:rPr lang="en-US" altLang="en-FI" sz="3200" dirty="0">
                <a:solidFill>
                  <a:srgbClr val="53585F"/>
                </a:solidFill>
                <a:latin typeface="Almarai" pitchFamily="2" charset="-78"/>
                <a:ea typeface="Tiempos Text Regular" charset="0"/>
                <a:cs typeface="Almarai" pitchFamily="2" charset="-78"/>
                <a:sym typeface="Tiempos Text Regular" charset="0"/>
              </a:rPr>
              <a:t> </a:t>
            </a:r>
            <a:r>
              <a:rPr lang="ar-JO" altLang="en-FI" sz="3200" dirty="0">
                <a:solidFill>
                  <a:srgbClr val="53585F"/>
                </a:solidFill>
                <a:latin typeface="Almarai" pitchFamily="2" charset="-78"/>
                <a:ea typeface="Tiempos Text Regular" charset="0"/>
                <a:cs typeface="Almarai" pitchFamily="2" charset="-78"/>
                <a:sym typeface="Tiempos Text Regular" charset="0"/>
              </a:rPr>
              <a:t>ماذا يحب ابنك؟</a:t>
            </a:r>
          </a:p>
          <a:p>
            <a:pPr marL="457200" indent="-457200" algn="r" rtl="1">
              <a:lnSpc>
                <a:spcPct val="150000"/>
              </a:lnSpc>
              <a:buFont typeface="Arial" panose="020B0604020202020204" pitchFamily="34" charset="0"/>
              <a:buChar char="•"/>
            </a:pPr>
            <a:r>
              <a:rPr lang="ar-JO" altLang="en-FI" sz="3200" dirty="0">
                <a:solidFill>
                  <a:srgbClr val="53585F"/>
                </a:solidFill>
                <a:latin typeface="Almarai" pitchFamily="2" charset="-78"/>
                <a:cs typeface="Almarai" pitchFamily="2" charset="-78"/>
                <a:sym typeface="Tiempos Text Regular" charset="0"/>
              </a:rPr>
              <a:t>ماذا تحب وتكره باولادك؟</a:t>
            </a:r>
            <a:endParaRPr lang="en-FI" altLang="en-FI" sz="3200" dirty="0">
              <a:solidFill>
                <a:srgbClr val="53585F"/>
              </a:solidFill>
              <a:latin typeface="Almarai" pitchFamily="2" charset="-78"/>
              <a:cs typeface="Almarai" pitchFamily="2" charset="-78"/>
              <a:sym typeface="Tiempos Text Regular" charset="0"/>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Y OWN HEART WHISPERS">
            <a:extLst>
              <a:ext uri="{FF2B5EF4-FFF2-40B4-BE49-F238E27FC236}">
                <a16:creationId xmlns:a16="http://schemas.microsoft.com/office/drawing/2014/main" id="{CA782DD2-6F5B-4AB1-A54E-8794EBD1AE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032"/>
          <a:stretch/>
        </p:blipFill>
        <p:spPr bwMode="auto">
          <a:xfrm>
            <a:off x="12740" y="1"/>
            <a:ext cx="24358520" cy="13716000"/>
          </a:xfrm>
          <a:prstGeom prst="rect">
            <a:avLst/>
          </a:prstGeom>
          <a:noFill/>
          <a:extLst>
            <a:ext uri="{909E8E84-426E-40DD-AFC4-6F175D3DCCD1}">
              <a14:hiddenFill xmlns:a14="http://schemas.microsoft.com/office/drawing/2010/main">
                <a:solidFill>
                  <a:srgbClr val="FFFFFF"/>
                </a:solidFill>
              </a14:hiddenFill>
            </a:ext>
          </a:extLst>
        </p:spPr>
      </p:pic>
      <p:sp>
        <p:nvSpPr>
          <p:cNvPr id="127" name="Rectangle"/>
          <p:cNvSpPr/>
          <p:nvPr/>
        </p:nvSpPr>
        <p:spPr>
          <a:xfrm>
            <a:off x="-55218" y="0"/>
            <a:ext cx="24426478" cy="13716001"/>
          </a:xfrm>
          <a:prstGeom prst="rect">
            <a:avLst/>
          </a:prstGeom>
          <a:solidFill>
            <a:srgbClr val="000000">
              <a:alpha val="40000"/>
            </a:srgbClr>
          </a:solidFill>
          <a:ln w="12700">
            <a:miter lim="400000"/>
          </a:ln>
        </p:spPr>
        <p:txBody>
          <a:bodyPr lIns="71437" tIns="71437" rIns="71437" bIns="71437" anchor="ctr"/>
          <a:lstStyle/>
          <a:p>
            <a:pPr>
              <a:defRPr sz="3600"/>
            </a:pPr>
            <a:endParaRPr/>
          </a:p>
        </p:txBody>
      </p:sp>
      <p:sp>
        <p:nvSpPr>
          <p:cNvPr id="128" name="Point five title goes here"/>
          <p:cNvSpPr txBox="1"/>
          <p:nvPr/>
        </p:nvSpPr>
        <p:spPr>
          <a:xfrm>
            <a:off x="4038935" y="3780693"/>
            <a:ext cx="16306129" cy="3352485"/>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normAutofit/>
          </a:bodyPr>
          <a:lstStyle>
            <a:lvl1pPr>
              <a:defRPr sz="5600" b="1">
                <a:latin typeface="Helvetica"/>
                <a:ea typeface="Helvetica"/>
                <a:cs typeface="Helvetica"/>
                <a:sym typeface="Helvetica"/>
              </a:defRPr>
            </a:lvl1pPr>
          </a:lstStyle>
          <a:p>
            <a:r>
              <a:rPr lang="ar-SA" altLang="en-FI" sz="7200" dirty="0">
                <a:latin typeface="Almarai ExtraBold" pitchFamily="2" charset="-78"/>
                <a:ea typeface="Sul Sans" charset="0"/>
                <a:cs typeface="Almarai ExtraBold" pitchFamily="2" charset="-78"/>
                <a:sym typeface="Sul Sans" charset="0"/>
              </a:rPr>
              <a:t>اجمع البيانات وتسبب في الشعور بالألم</a:t>
            </a:r>
            <a:endParaRPr sz="6600" dirty="0">
              <a:latin typeface="Almarai ExtraBold" pitchFamily="2" charset="-78"/>
              <a:cs typeface="Almarai ExtraBold" pitchFamily="2" charset="-78"/>
            </a:endParaRPr>
          </a:p>
        </p:txBody>
      </p:sp>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Black">
  <a:themeElements>
    <a:clrScheme name="Black">
      <a:dk1>
        <a:srgbClr val="FF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3555</TotalTime>
  <Words>2448</Words>
  <Application>Microsoft Office PowerPoint</Application>
  <PresentationFormat>Custom</PresentationFormat>
  <Paragraphs>214</Paragraphs>
  <Slides>39</Slides>
  <Notes>28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Almarai</vt:lpstr>
      <vt:lpstr>Almarai ExtraBold</vt:lpstr>
      <vt:lpstr>Arial</vt:lpstr>
      <vt:lpstr>Copyright Klim Type Foundry</vt:lpstr>
      <vt:lpstr>Helvetica</vt:lpstr>
      <vt:lpstr>Helvetica Light</vt:lpstr>
      <vt:lpstr>Helvetica Neue</vt:lpstr>
      <vt:lpstr>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Title Goes Here</dc:title>
  <cp:lastModifiedBy>Fertema Lifting</cp:lastModifiedBy>
  <cp:revision>119</cp:revision>
  <dcterms:modified xsi:type="dcterms:W3CDTF">2020-12-11T09:16:23Z</dcterms:modified>
</cp:coreProperties>
</file>